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C104E1-6FCD-420E-A222-754DB854B0BE}">
  <a:tblStyle styleId="{76C104E1-6FCD-420E-A222-754DB854B0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a:t>
            </a:r>
            <a:endParaRPr/>
          </a:p>
          <a:p>
            <a:pPr marL="0" lvl="0" indent="0" algn="l" rtl="0">
              <a:spcBef>
                <a:spcPts val="0"/>
              </a:spcBef>
              <a:spcAft>
                <a:spcPts val="0"/>
              </a:spcAft>
              <a:buNone/>
            </a:pPr>
            <a:r>
              <a:rPr lang="en"/>
              <a:t>Who?</a:t>
            </a:r>
            <a:endParaRPr/>
          </a:p>
          <a:p>
            <a:pPr marL="0" lvl="0" indent="0" algn="l" rtl="0">
              <a:spcBef>
                <a:spcPts val="0"/>
              </a:spcBef>
              <a:spcAft>
                <a:spcPts val="0"/>
              </a:spcAft>
              <a:buNone/>
            </a:pPr>
            <a:endParaRPr/>
          </a:p>
          <a:p>
            <a:pPr marL="0" lvl="0" indent="0" algn="l" rtl="0">
              <a:spcBef>
                <a:spcPts val="0"/>
              </a:spcBef>
              <a:spcAft>
                <a:spcPts val="0"/>
              </a:spcAft>
              <a:buNone/>
            </a:pPr>
            <a:r>
              <a:rPr lang="en"/>
              <a:t>4 portions!!!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f644dbbb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f644dbbb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Verdana"/>
                <a:ea typeface="Verdana"/>
                <a:cs typeface="Verdana"/>
                <a:sym typeface="Verdana"/>
              </a:rPr>
              <a:t>According to the Airbnb website, Superhosts are experienced hosts who provide shining examples for other hosts, and extraordinary experiences for their guests. We are curious about whether listings posted by Superhosts have higher prices. We selected a total of 1740 listings that are posted by Superhosts and fit them into the price range mentioned in the previous slide. From the table, we can see that most of these listings fall into the range of $0 - $300. We conclude that even for Superhosts, most of them do not charge higher prices. Maybe what makes them distinguished from normal hosts are the better services or room settings.</a:t>
            </a:r>
            <a:endParaRPr>
              <a:solidFill>
                <a:schemeClr val="dk1"/>
              </a:solidFill>
              <a:latin typeface="Verdana"/>
              <a:ea typeface="Verdana"/>
              <a:cs typeface="Verdana"/>
              <a:sym typeface="Verdana"/>
            </a:endParaRPr>
          </a:p>
          <a:p>
            <a:pPr marL="0" lvl="0" indent="0" algn="l" rtl="0">
              <a:spcBef>
                <a:spcPts val="120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f644dbbb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f644dbbb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Verdana"/>
                <a:ea typeface="Verdana"/>
                <a:cs typeface="Verdana"/>
                <a:sym typeface="Verdana"/>
              </a:rPr>
              <a:t>For price range mentioned in the precious slides, we labeled them as low, medium, and high price listings. Additionally, since listings with review scores higher than 99 are deemed to be superior, we chose 99 as a cutoff to distinguish between high review score and low review score. Then we compare the percentage of high review score listings and low score listings within each price range. From the result, we found that as listing price gets higher, the percentage for high review scores within that price range also gets higher. A potential reason might be that for places with higher listing price, they have better amenities or provide better services. Another reason might be that high price listing tend to have larger sizes so they are capable of accommodating more guests at a time. Taking all these into account, it easier for the guests to gain memorable experiences, so they are more likely to leave better ratings.</a:t>
            </a:r>
            <a:endParaRPr>
              <a:solidFill>
                <a:schemeClr val="dk1"/>
              </a:solidFill>
              <a:latin typeface="Verdana"/>
              <a:ea typeface="Verdana"/>
              <a:cs typeface="Verdana"/>
              <a:sym typeface="Verdana"/>
            </a:endParaRPr>
          </a:p>
          <a:p>
            <a:pPr marL="0" lvl="0" indent="0" algn="l" rtl="0">
              <a:spcBef>
                <a:spcPts val="1200"/>
              </a:spcBef>
              <a:spcAft>
                <a:spcPts val="0"/>
              </a:spcAft>
              <a:buNone/>
            </a:pPr>
            <a:endParaRPr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f6f5993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f6f5993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5:30</a:t>
            </a: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Finally, we would like to see what amenities are the most common among all the listings. We counted the occurrence of different amenities. The result shows that the top 8 most common amenities are air conditioning, heating, kitchen, internet, parking, smoke detector, washer, essentials. These amenities might be evaluated as important ones by the guests.</a:t>
            </a:r>
            <a:endParaRPr>
              <a:solidFill>
                <a:schemeClr val="dk1"/>
              </a:solidFill>
              <a:latin typeface="Verdana"/>
              <a:ea typeface="Verdana"/>
              <a:cs typeface="Verdana"/>
              <a:sym typeface="Verdana"/>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f764b5a5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f764b5a5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f644dbbb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f644dbbb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f644dbbb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f644dbbb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f644dbbb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f644dbbb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300 $ Watershed - 70% -30% </a:t>
            </a:r>
            <a:endParaRPr/>
          </a:p>
          <a:p>
            <a:pPr marL="0" lvl="0" indent="0" algn="l" rtl="0">
              <a:spcBef>
                <a:spcPts val="0"/>
              </a:spcBef>
              <a:spcAft>
                <a:spcPts val="0"/>
              </a:spcAft>
              <a:buNone/>
            </a:pPr>
            <a:r>
              <a:rPr lang="en"/>
              <a:t>Why 300$?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f644dbbb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f644dbbb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7:30~8:00</a:t>
            </a:r>
            <a:endParaRPr/>
          </a:p>
          <a:p>
            <a:pPr marL="0" lvl="0" indent="0" algn="l" rtl="0">
              <a:spcBef>
                <a:spcPts val="0"/>
              </a:spcBef>
              <a:spcAft>
                <a:spcPts val="0"/>
              </a:spcAft>
              <a:buNone/>
            </a:pPr>
            <a:r>
              <a:rPr lang="en"/>
              <a:t>But can only split the price into 2 dummies 300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f644dbbba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f644dbbb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price 200 affordable</a:t>
            </a:r>
            <a:endParaRPr/>
          </a:p>
          <a:p>
            <a:pPr marL="0" lvl="0" indent="0" algn="l" rtl="0">
              <a:spcBef>
                <a:spcPts val="0"/>
              </a:spcBef>
              <a:spcAft>
                <a:spcPts val="0"/>
              </a:spcAft>
              <a:buNone/>
            </a:pPr>
            <a:r>
              <a:rPr lang="en"/>
              <a:t>Medium price 200~ 400 compete with hotels</a:t>
            </a:r>
            <a:endParaRPr/>
          </a:p>
          <a:p>
            <a:pPr marL="0" lvl="0" indent="0" algn="l" rtl="0">
              <a:spcBef>
                <a:spcPts val="0"/>
              </a:spcBef>
              <a:spcAft>
                <a:spcPts val="0"/>
              </a:spcAft>
              <a:buNone/>
            </a:pPr>
            <a:r>
              <a:rPr lang="en"/>
              <a:t>High price 400 luxury castle in lake travis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f644dbbb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f644dbbb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above, we could see that the most important features are review_scores_rating;number_of_reviews;amenities;instant_bookable;cancellation_policyL2</a:t>
            </a:r>
            <a:endParaRPr/>
          </a:p>
          <a:p>
            <a:pPr marL="0" lvl="0" indent="0" algn="l" rtl="0">
              <a:spcBef>
                <a:spcPts val="0"/>
              </a:spcBef>
              <a:spcAft>
                <a:spcPts val="0"/>
              </a:spcAft>
              <a:buNone/>
            </a:pPr>
            <a:endParaRPr sz="1200"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Review score  price , 高 -》高？</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Number of reviews 多—》高？</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Amenities 多，好——》高？</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b="1">
                <a:solidFill>
                  <a:srgbClr val="222222"/>
                </a:solidFill>
                <a:highlight>
                  <a:srgbClr val="FFFFFF"/>
                </a:highlight>
                <a:latin typeface="Roboto"/>
                <a:ea typeface="Roboto"/>
                <a:cs typeface="Roboto"/>
                <a:sym typeface="Roboto"/>
              </a:rPr>
              <a:t>Feature importance is calculated</a:t>
            </a:r>
            <a:r>
              <a:rPr lang="en" sz="1200">
                <a:solidFill>
                  <a:srgbClr val="222222"/>
                </a:solidFill>
                <a:highlight>
                  <a:srgbClr val="FFFFFF"/>
                </a:highlight>
                <a:latin typeface="Roboto"/>
                <a:ea typeface="Roboto"/>
                <a:cs typeface="Roboto"/>
                <a:sym typeface="Roboto"/>
              </a:rPr>
              <a:t> as the decrease in node impurity weighted by the probability of reaching that node. The node probability </a:t>
            </a:r>
            <a:r>
              <a:rPr lang="en" sz="1200" b="1">
                <a:solidFill>
                  <a:srgbClr val="222222"/>
                </a:solidFill>
                <a:highlight>
                  <a:srgbClr val="FFFFFF"/>
                </a:highlight>
                <a:latin typeface="Roboto"/>
                <a:ea typeface="Roboto"/>
                <a:cs typeface="Roboto"/>
                <a:sym typeface="Roboto"/>
              </a:rPr>
              <a:t>can</a:t>
            </a:r>
            <a:r>
              <a:rPr lang="en" sz="1200">
                <a:solidFill>
                  <a:srgbClr val="222222"/>
                </a:solidFill>
                <a:highlight>
                  <a:srgbClr val="FFFFFF"/>
                </a:highlight>
                <a:latin typeface="Roboto"/>
                <a:ea typeface="Roboto"/>
                <a:cs typeface="Roboto"/>
                <a:sym typeface="Roboto"/>
              </a:rPr>
              <a:t> be </a:t>
            </a:r>
            <a:r>
              <a:rPr lang="en" sz="1200" b="1">
                <a:solidFill>
                  <a:srgbClr val="222222"/>
                </a:solidFill>
                <a:highlight>
                  <a:srgbClr val="FFFFFF"/>
                </a:highlight>
                <a:latin typeface="Roboto"/>
                <a:ea typeface="Roboto"/>
                <a:cs typeface="Roboto"/>
                <a:sym typeface="Roboto"/>
              </a:rPr>
              <a:t>calculated</a:t>
            </a:r>
            <a:r>
              <a:rPr lang="en" sz="1200">
                <a:solidFill>
                  <a:srgbClr val="222222"/>
                </a:solidFill>
                <a:highlight>
                  <a:srgbClr val="FFFFFF"/>
                </a:highlight>
                <a:latin typeface="Roboto"/>
                <a:ea typeface="Roboto"/>
                <a:cs typeface="Roboto"/>
                <a:sym typeface="Roboto"/>
              </a:rPr>
              <a:t> by the number of samples that reach the node, divided by the total number of samples. The higher the value the more </a:t>
            </a:r>
            <a:r>
              <a:rPr lang="en" sz="1200" b="1">
                <a:solidFill>
                  <a:srgbClr val="222222"/>
                </a:solidFill>
                <a:highlight>
                  <a:srgbClr val="FFFFFF"/>
                </a:highlight>
                <a:latin typeface="Roboto"/>
                <a:ea typeface="Roboto"/>
                <a:cs typeface="Roboto"/>
                <a:sym typeface="Roboto"/>
              </a:rPr>
              <a:t>important</a:t>
            </a:r>
            <a:r>
              <a:rPr lang="en" sz="1200">
                <a:solidFill>
                  <a:srgbClr val="222222"/>
                </a:solidFill>
                <a:highlight>
                  <a:srgbClr val="FFFFFF"/>
                </a:highlight>
                <a:latin typeface="Roboto"/>
                <a:ea typeface="Roboto"/>
                <a:cs typeface="Roboto"/>
                <a:sym typeface="Roboto"/>
              </a:rPr>
              <a:t> the </a:t>
            </a:r>
            <a:r>
              <a:rPr lang="en" sz="1200" b="1">
                <a:solidFill>
                  <a:srgbClr val="222222"/>
                </a:solidFill>
                <a:highlight>
                  <a:srgbClr val="FFFFFF"/>
                </a:highlight>
                <a:latin typeface="Roboto"/>
                <a:ea typeface="Roboto"/>
                <a:cs typeface="Roboto"/>
                <a:sym typeface="Roboto"/>
              </a:rPr>
              <a:t>feature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f711e594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f711e594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f78fe6162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f78fe616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229e2c5e2ad6ee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229e2c5e2ad6e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229e2c5e2ad6ee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229e2c5e2ad6ee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f644dbbb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f644dbbb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e970d5a3922601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e970d5a392260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customer: price</a:t>
            </a:r>
            <a:endParaRPr/>
          </a:p>
          <a:p>
            <a:pPr marL="0" lvl="0" indent="0" algn="l" rtl="0">
              <a:spcBef>
                <a:spcPts val="0"/>
              </a:spcBef>
              <a:spcAft>
                <a:spcPts val="0"/>
              </a:spcAft>
              <a:buNone/>
            </a:pPr>
            <a:r>
              <a:rPr lang="en"/>
              <a:t>As a host: what price should I set to price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644dbbb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644dbbb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644dbbb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644dbbb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2:00</a:t>
            </a:r>
            <a:endParaRPr/>
          </a:p>
          <a:p>
            <a:pPr marL="0" lvl="0" indent="0" algn="l" rtl="0">
              <a:spcBef>
                <a:spcPts val="0"/>
              </a:spcBef>
              <a:spcAft>
                <a:spcPts val="0"/>
              </a:spcAft>
              <a:buNone/>
            </a:pPr>
            <a:r>
              <a:rPr lang="en"/>
              <a:t>For Host, Helping set optimal price, more profit</a:t>
            </a:r>
            <a:endParaRPr/>
          </a:p>
          <a:p>
            <a:pPr marL="0" lvl="0" indent="0" algn="l" rtl="0">
              <a:spcBef>
                <a:spcPts val="0"/>
              </a:spcBef>
              <a:spcAft>
                <a:spcPts val="0"/>
              </a:spcAft>
              <a:buNone/>
            </a:pPr>
            <a:endParaRPr/>
          </a:p>
          <a:p>
            <a:pPr marL="0" lvl="0" indent="0" algn="l" rtl="0">
              <a:spcBef>
                <a:spcPts val="0"/>
              </a:spcBef>
              <a:spcAft>
                <a:spcPts val="0"/>
              </a:spcAft>
              <a:buNone/>
            </a:pPr>
            <a:r>
              <a:rPr lang="en"/>
              <a:t>For customer,make money worth it, have a pleasant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a:t>Boost the Airbnb platform and a good incentive for local touring industry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f644dbbb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f644dbb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e970d5a3922601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e970d5a3922601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2:30</a:t>
            </a:r>
            <a:endParaRPr/>
          </a:p>
          <a:p>
            <a:pPr marL="0" lvl="0" indent="0" algn="l" rtl="0">
              <a:spcBef>
                <a:spcPts val="0"/>
              </a:spcBef>
              <a:spcAft>
                <a:spcPts val="0"/>
              </a:spcAft>
              <a:buNone/>
            </a:pPr>
            <a:r>
              <a:rPr lang="en"/>
              <a:t>Make sure to explain how we get those features from 95 features. </a:t>
            </a:r>
            <a:endParaRPr/>
          </a:p>
          <a:p>
            <a:pPr marL="0" lvl="0" indent="0" algn="l" rtl="0">
              <a:spcBef>
                <a:spcPts val="0"/>
              </a:spcBef>
              <a:spcAft>
                <a:spcPts val="0"/>
              </a:spcAft>
              <a:buNone/>
            </a:pPr>
            <a:r>
              <a:rPr lang="en"/>
              <a:t>By common sense, using numerical value or convert useable text into numerical or dummy variable.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f644dbbb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f644dbbb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Verdana"/>
                <a:ea typeface="Verdana"/>
                <a:cs typeface="Verdana"/>
                <a:sym typeface="Verdana"/>
              </a:rPr>
              <a:t>First, we plot all the listings’ price and found that most listings’ prices are under $1,500. Then we ranked all the listing prices from low to high, and divided them into three different groups: first 70% of all the prices, 70% - 85%, and above 85%. The numerical price range corresponding to each group are $0 - $300, $300 - $500, and $500- $10,000. We conclude that about 70% of the listings have listing prices lower than $300 per night.</a:t>
            </a:r>
            <a:endParaRPr>
              <a:solidFill>
                <a:schemeClr val="dk1"/>
              </a:solidFill>
              <a:latin typeface="Verdana"/>
              <a:ea typeface="Verdana"/>
              <a:cs typeface="Verdana"/>
              <a:sym typeface="Verdana"/>
            </a:endParaRPr>
          </a:p>
          <a:p>
            <a:pPr marL="0" lvl="0" indent="0" algn="l" rtl="0">
              <a:spcBef>
                <a:spcPts val="120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0" y="3252"/>
            <a:ext cx="9144001" cy="51369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0" y="9577"/>
            <a:ext cx="9143999" cy="512434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1588300" y="3742125"/>
            <a:ext cx="1714500" cy="619125"/>
          </a:xfrm>
          <a:prstGeom prst="rect">
            <a:avLst/>
          </a:prstGeom>
          <a:noFill/>
          <a:ln>
            <a:noFill/>
          </a:ln>
        </p:spPr>
      </p:pic>
      <p:pic>
        <p:nvPicPr>
          <p:cNvPr id="57" name="Google Shape;57;p13"/>
          <p:cNvPicPr preferRelativeResize="0"/>
          <p:nvPr/>
        </p:nvPicPr>
        <p:blipFill>
          <a:blip r:embed="rId4">
            <a:alphaModFix/>
          </a:blip>
          <a:stretch>
            <a:fillRect/>
          </a:stretch>
        </p:blipFill>
        <p:spPr>
          <a:xfrm>
            <a:off x="547675" y="1641125"/>
            <a:ext cx="5987675" cy="1374725"/>
          </a:xfrm>
          <a:prstGeom prst="rect">
            <a:avLst/>
          </a:prstGeom>
          <a:noFill/>
          <a:ln>
            <a:noFill/>
          </a:ln>
        </p:spPr>
      </p:pic>
      <p:pic>
        <p:nvPicPr>
          <p:cNvPr id="58" name="Google Shape;58;p13"/>
          <p:cNvPicPr preferRelativeResize="0"/>
          <p:nvPr/>
        </p:nvPicPr>
        <p:blipFill>
          <a:blip r:embed="rId5">
            <a:alphaModFix/>
          </a:blip>
          <a:stretch>
            <a:fillRect/>
          </a:stretch>
        </p:blipFill>
        <p:spPr>
          <a:xfrm>
            <a:off x="602425" y="4263625"/>
            <a:ext cx="1154925" cy="880625"/>
          </a:xfrm>
          <a:prstGeom prst="rect">
            <a:avLst/>
          </a:prstGeom>
          <a:noFill/>
          <a:ln>
            <a:noFill/>
          </a:ln>
        </p:spPr>
      </p:pic>
      <p:pic>
        <p:nvPicPr>
          <p:cNvPr id="59" name="Google Shape;59;p13"/>
          <p:cNvPicPr preferRelativeResize="0"/>
          <p:nvPr/>
        </p:nvPicPr>
        <p:blipFill rotWithShape="1">
          <a:blip r:embed="rId6">
            <a:alphaModFix/>
          </a:blip>
          <a:srcRect/>
          <a:stretch/>
        </p:blipFill>
        <p:spPr>
          <a:xfrm>
            <a:off x="656000" y="4307975"/>
            <a:ext cx="932300" cy="554750"/>
          </a:xfrm>
          <a:prstGeom prst="rect">
            <a:avLst/>
          </a:prstGeom>
          <a:noFill/>
          <a:ln>
            <a:noFill/>
          </a:ln>
        </p:spPr>
      </p:pic>
      <p:pic>
        <p:nvPicPr>
          <p:cNvPr id="2" name="图片 1">
            <a:extLst>
              <a:ext uri="{FF2B5EF4-FFF2-40B4-BE49-F238E27FC236}">
                <a16:creationId xmlns:a16="http://schemas.microsoft.com/office/drawing/2014/main" id="{2E06C26C-DD1A-4B24-AE18-C1322A34035F}"/>
              </a:ext>
            </a:extLst>
          </p:cNvPr>
          <p:cNvPicPr>
            <a:picLocks noChangeAspect="1"/>
          </p:cNvPicPr>
          <p:nvPr/>
        </p:nvPicPr>
        <p:blipFill>
          <a:blip r:embed="rId7"/>
          <a:stretch>
            <a:fillRect/>
          </a:stretch>
        </p:blipFill>
        <p:spPr>
          <a:xfrm>
            <a:off x="345281" y="410775"/>
            <a:ext cx="3267075" cy="742950"/>
          </a:xfrm>
          <a:prstGeom prst="rect">
            <a:avLst/>
          </a:prstGeom>
        </p:spPr>
      </p:pic>
      <p:pic>
        <p:nvPicPr>
          <p:cNvPr id="7" name="图片 6">
            <a:extLst>
              <a:ext uri="{FF2B5EF4-FFF2-40B4-BE49-F238E27FC236}">
                <a16:creationId xmlns:a16="http://schemas.microsoft.com/office/drawing/2014/main" id="{B1F18C09-DEBF-478F-AD9B-3CA3A915057F}"/>
              </a:ext>
            </a:extLst>
          </p:cNvPr>
          <p:cNvPicPr>
            <a:picLocks noChangeAspect="1"/>
          </p:cNvPicPr>
          <p:nvPr/>
        </p:nvPicPr>
        <p:blipFill>
          <a:blip r:embed="rId7"/>
          <a:stretch>
            <a:fillRect/>
          </a:stretch>
        </p:blipFill>
        <p:spPr>
          <a:xfrm>
            <a:off x="5531646" y="393350"/>
            <a:ext cx="3267075" cy="742950"/>
          </a:xfrm>
          <a:prstGeom prst="rect">
            <a:avLst/>
          </a:prstGeom>
        </p:spPr>
      </p:pic>
      <p:pic>
        <p:nvPicPr>
          <p:cNvPr id="8" name="图片 7">
            <a:extLst>
              <a:ext uri="{FF2B5EF4-FFF2-40B4-BE49-F238E27FC236}">
                <a16:creationId xmlns:a16="http://schemas.microsoft.com/office/drawing/2014/main" id="{E71BEA04-238F-41A5-B849-D3F13E70510C}"/>
              </a:ext>
            </a:extLst>
          </p:cNvPr>
          <p:cNvPicPr>
            <a:picLocks noChangeAspect="1"/>
          </p:cNvPicPr>
          <p:nvPr/>
        </p:nvPicPr>
        <p:blipFill>
          <a:blip r:embed="rId7"/>
          <a:stretch>
            <a:fillRect/>
          </a:stretch>
        </p:blipFill>
        <p:spPr>
          <a:xfrm>
            <a:off x="0" y="4119032"/>
            <a:ext cx="3267075" cy="742950"/>
          </a:xfrm>
          <a:prstGeom prst="rect">
            <a:avLst/>
          </a:prstGeom>
        </p:spPr>
      </p:pic>
      <p:pic>
        <p:nvPicPr>
          <p:cNvPr id="3" name="图片 2">
            <a:extLst>
              <a:ext uri="{FF2B5EF4-FFF2-40B4-BE49-F238E27FC236}">
                <a16:creationId xmlns:a16="http://schemas.microsoft.com/office/drawing/2014/main" id="{739D01BB-E4CE-4B9B-8231-7A4546CD49A1}"/>
              </a:ext>
            </a:extLst>
          </p:cNvPr>
          <p:cNvPicPr>
            <a:picLocks noChangeAspect="1"/>
          </p:cNvPicPr>
          <p:nvPr/>
        </p:nvPicPr>
        <p:blipFill>
          <a:blip r:embed="rId8"/>
          <a:stretch>
            <a:fillRect/>
          </a:stretch>
        </p:blipFill>
        <p:spPr>
          <a:xfrm>
            <a:off x="0" y="7578"/>
            <a:ext cx="9144000" cy="51283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Price vs Superhost</a:t>
            </a:r>
            <a:endParaRPr/>
          </a:p>
        </p:txBody>
      </p:sp>
      <p:pic>
        <p:nvPicPr>
          <p:cNvPr id="126" name="Google Shape;126;p22"/>
          <p:cNvPicPr preferRelativeResize="0"/>
          <p:nvPr/>
        </p:nvPicPr>
        <p:blipFill>
          <a:blip r:embed="rId3">
            <a:alphaModFix/>
          </a:blip>
          <a:stretch>
            <a:fillRect/>
          </a:stretch>
        </p:blipFill>
        <p:spPr>
          <a:xfrm>
            <a:off x="311703" y="1556112"/>
            <a:ext cx="4631049" cy="2817150"/>
          </a:xfrm>
          <a:prstGeom prst="rect">
            <a:avLst/>
          </a:prstGeom>
          <a:noFill/>
          <a:ln>
            <a:noFill/>
          </a:ln>
        </p:spPr>
      </p:pic>
      <p:sp>
        <p:nvSpPr>
          <p:cNvPr id="127" name="Google Shape;127;p22"/>
          <p:cNvSpPr txBox="1"/>
          <p:nvPr/>
        </p:nvSpPr>
        <p:spPr>
          <a:xfrm>
            <a:off x="1653005" y="4270232"/>
            <a:ext cx="5838000" cy="6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graphicFrame>
        <p:nvGraphicFramePr>
          <p:cNvPr id="128" name="Google Shape;128;p22"/>
          <p:cNvGraphicFramePr/>
          <p:nvPr/>
        </p:nvGraphicFramePr>
        <p:xfrm>
          <a:off x="5600064" y="1841680"/>
          <a:ext cx="3000000" cy="3000000"/>
        </p:xfrm>
        <a:graphic>
          <a:graphicData uri="http://schemas.openxmlformats.org/drawingml/2006/table">
            <a:tbl>
              <a:tblPr>
                <a:noFill/>
                <a:tableStyleId>{76C104E1-6FCD-420E-A222-754DB854B0BE}</a:tableStyleId>
              </a:tblPr>
              <a:tblGrid>
                <a:gridCol w="1347100">
                  <a:extLst>
                    <a:ext uri="{9D8B030D-6E8A-4147-A177-3AD203B41FA5}">
                      <a16:colId xmlns:a16="http://schemas.microsoft.com/office/drawing/2014/main" val="20000"/>
                    </a:ext>
                  </a:extLst>
                </a:gridCol>
                <a:gridCol w="672375">
                  <a:extLst>
                    <a:ext uri="{9D8B030D-6E8A-4147-A177-3AD203B41FA5}">
                      <a16:colId xmlns:a16="http://schemas.microsoft.com/office/drawing/2014/main" val="20001"/>
                    </a:ext>
                  </a:extLst>
                </a:gridCol>
                <a:gridCol w="672375">
                  <a:extLst>
                    <a:ext uri="{9D8B030D-6E8A-4147-A177-3AD203B41FA5}">
                      <a16:colId xmlns:a16="http://schemas.microsoft.com/office/drawing/2014/main" val="20002"/>
                    </a:ext>
                  </a:extLst>
                </a:gridCol>
              </a:tblGrid>
              <a:tr h="459675">
                <a:tc>
                  <a:txBody>
                    <a:bodyPr/>
                    <a:lstStyle/>
                    <a:p>
                      <a:pPr marL="0" lvl="0" indent="0" algn="l" rtl="0">
                        <a:spcBef>
                          <a:spcPts val="0"/>
                        </a:spcBef>
                        <a:spcAft>
                          <a:spcPts val="0"/>
                        </a:spcAft>
                        <a:buNone/>
                      </a:pPr>
                      <a:r>
                        <a:rPr lang="en" sz="1200" b="1"/>
                        <a:t>   </a:t>
                      </a:r>
                      <a:endParaRPr sz="1200" b="1"/>
                    </a:p>
                    <a:p>
                      <a:pPr marL="0" lvl="0" indent="0" algn="l" rtl="0">
                        <a:spcBef>
                          <a:spcPts val="0"/>
                        </a:spcBef>
                        <a:spcAft>
                          <a:spcPts val="0"/>
                        </a:spcAft>
                        <a:buNone/>
                      </a:pPr>
                      <a:r>
                        <a:rPr lang="en" sz="1200" b="1"/>
                        <a:t>Price Range</a:t>
                      </a:r>
                      <a:endParaRPr sz="1200" b="1"/>
                    </a:p>
                  </a:txBody>
                  <a:tcPr marL="91425" marR="91425" marT="91425" marB="91425"/>
                </a:tc>
                <a:tc>
                  <a:txBody>
                    <a:bodyPr/>
                    <a:lstStyle/>
                    <a:p>
                      <a:pPr marL="0" lvl="0" indent="0" algn="l" rtl="0">
                        <a:spcBef>
                          <a:spcPts val="0"/>
                        </a:spcBef>
                        <a:spcAft>
                          <a:spcPts val="0"/>
                        </a:spcAft>
                        <a:buNone/>
                      </a:pPr>
                      <a:r>
                        <a:rPr lang="en" sz="1050" b="1">
                          <a:solidFill>
                            <a:schemeClr val="dk1"/>
                          </a:solidFill>
                          <a:highlight>
                            <a:srgbClr val="FFFFFF"/>
                          </a:highlight>
                        </a:rPr>
                        <a:t>%</a:t>
                      </a:r>
                      <a:endParaRPr sz="1050" b="1">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b="1">
                          <a:solidFill>
                            <a:schemeClr val="dk1"/>
                          </a:solidFill>
                          <a:highlight>
                            <a:srgbClr val="FFFFFF"/>
                          </a:highlight>
                        </a:rPr>
                        <a:t>count</a:t>
                      </a:r>
                      <a:endParaRPr/>
                    </a:p>
                  </a:txBody>
                  <a:tcPr marL="91425" marR="91425" marT="91425" marB="91425"/>
                </a:tc>
                <a:extLst>
                  <a:ext uri="{0D108BD9-81ED-4DB2-BD59-A6C34878D82A}">
                    <a16:rowId xmlns:a16="http://schemas.microsoft.com/office/drawing/2014/main" val="10000"/>
                  </a:ext>
                </a:extLst>
              </a:tr>
              <a:tr h="459675">
                <a:tc>
                  <a:txBody>
                    <a:bodyPr/>
                    <a:lstStyle/>
                    <a:p>
                      <a:pPr marL="0" lvl="0" indent="0" algn="l" rtl="0">
                        <a:spcBef>
                          <a:spcPts val="0"/>
                        </a:spcBef>
                        <a:spcAft>
                          <a:spcPts val="0"/>
                        </a:spcAft>
                        <a:buNone/>
                      </a:pPr>
                      <a:r>
                        <a:rPr lang="en" sz="1050" b="1">
                          <a:solidFill>
                            <a:schemeClr val="dk1"/>
                          </a:solidFill>
                          <a:highlight>
                            <a:srgbClr val="FFFFFF"/>
                          </a:highlight>
                        </a:rPr>
                        <a:t>0~300</a:t>
                      </a: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85%</a:t>
                      </a:r>
                      <a:endParaRPr sz="1050">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1492</a:t>
                      </a:r>
                      <a:endParaRPr/>
                    </a:p>
                  </a:txBody>
                  <a:tcPr marL="91425" marR="91425" marT="91425" marB="91425"/>
                </a:tc>
                <a:extLst>
                  <a:ext uri="{0D108BD9-81ED-4DB2-BD59-A6C34878D82A}">
                    <a16:rowId xmlns:a16="http://schemas.microsoft.com/office/drawing/2014/main" val="10001"/>
                  </a:ext>
                </a:extLst>
              </a:tr>
              <a:tr h="459675">
                <a:tc>
                  <a:txBody>
                    <a:bodyPr/>
                    <a:lstStyle/>
                    <a:p>
                      <a:pPr marL="0" lvl="0" indent="0" algn="l" rtl="0">
                        <a:spcBef>
                          <a:spcPts val="0"/>
                        </a:spcBef>
                        <a:spcAft>
                          <a:spcPts val="0"/>
                        </a:spcAft>
                        <a:buNone/>
                      </a:pPr>
                      <a:r>
                        <a:rPr lang="en" sz="1050" b="1">
                          <a:solidFill>
                            <a:schemeClr val="dk1"/>
                          </a:solidFill>
                          <a:highlight>
                            <a:srgbClr val="FFFFFF"/>
                          </a:highlight>
                        </a:rPr>
                        <a:t>300~500</a:t>
                      </a: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7%</a:t>
                      </a:r>
                      <a:endParaRPr sz="1050">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122</a:t>
                      </a:r>
                      <a:endParaRPr/>
                    </a:p>
                  </a:txBody>
                  <a:tcPr marL="91425" marR="91425" marT="91425" marB="91425"/>
                </a:tc>
                <a:extLst>
                  <a:ext uri="{0D108BD9-81ED-4DB2-BD59-A6C34878D82A}">
                    <a16:rowId xmlns:a16="http://schemas.microsoft.com/office/drawing/2014/main" val="10002"/>
                  </a:ext>
                </a:extLst>
              </a:tr>
              <a:tr h="459675">
                <a:tc>
                  <a:txBody>
                    <a:bodyPr/>
                    <a:lstStyle/>
                    <a:p>
                      <a:pPr marL="0" lvl="0" indent="0" algn="l" rtl="0">
                        <a:spcBef>
                          <a:spcPts val="0"/>
                        </a:spcBef>
                        <a:spcAft>
                          <a:spcPts val="0"/>
                        </a:spcAft>
                        <a:buNone/>
                      </a:pPr>
                      <a:r>
                        <a:rPr lang="en" sz="1050" b="1">
                          <a:solidFill>
                            <a:schemeClr val="dk1"/>
                          </a:solidFill>
                          <a:highlight>
                            <a:srgbClr val="FFFFFF"/>
                          </a:highlight>
                        </a:rPr>
                        <a:t>500~</a:t>
                      </a: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8%</a:t>
                      </a:r>
                      <a:endParaRPr sz="1050">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126</a:t>
                      </a:r>
                      <a:endParaRPr/>
                    </a:p>
                  </a:txBody>
                  <a:tcPr marL="91425" marR="91425" marT="91425" marB="91425"/>
                </a:tc>
                <a:extLst>
                  <a:ext uri="{0D108BD9-81ED-4DB2-BD59-A6C34878D82A}">
                    <a16:rowId xmlns:a16="http://schemas.microsoft.com/office/drawing/2014/main" val="10003"/>
                  </a:ext>
                </a:extLst>
              </a:tr>
            </a:tbl>
          </a:graphicData>
        </a:graphic>
      </p:graphicFrame>
      <p:sp>
        <p:nvSpPr>
          <p:cNvPr id="129" name="Google Shape;129;p22"/>
          <p:cNvSpPr txBox="1"/>
          <p:nvPr/>
        </p:nvSpPr>
        <p:spPr>
          <a:xfrm>
            <a:off x="5169599" y="3924625"/>
            <a:ext cx="3761700" cy="10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Total: 1740 listings are posted by Superhosts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vs Review Score</a:t>
            </a:r>
            <a:endParaRPr/>
          </a:p>
        </p:txBody>
      </p:sp>
      <p:pic>
        <p:nvPicPr>
          <p:cNvPr id="135" name="Google Shape;135;p23"/>
          <p:cNvPicPr preferRelativeResize="0"/>
          <p:nvPr/>
        </p:nvPicPr>
        <p:blipFill>
          <a:blip r:embed="rId3">
            <a:alphaModFix/>
          </a:blip>
          <a:stretch>
            <a:fillRect/>
          </a:stretch>
        </p:blipFill>
        <p:spPr>
          <a:xfrm>
            <a:off x="579444" y="1330815"/>
            <a:ext cx="4106175" cy="2934496"/>
          </a:xfrm>
          <a:prstGeom prst="rect">
            <a:avLst/>
          </a:prstGeom>
          <a:noFill/>
          <a:ln>
            <a:noFill/>
          </a:ln>
        </p:spPr>
      </p:pic>
      <p:sp>
        <p:nvSpPr>
          <p:cNvPr id="136" name="Google Shape;136;p23"/>
          <p:cNvSpPr txBox="1"/>
          <p:nvPr/>
        </p:nvSpPr>
        <p:spPr>
          <a:xfrm>
            <a:off x="1915650" y="4372604"/>
            <a:ext cx="5312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Higher </a:t>
            </a:r>
            <a:r>
              <a:rPr lang="en"/>
              <a:t>listing price  =&gt;  </a:t>
            </a:r>
            <a:r>
              <a:rPr lang="en" b="1"/>
              <a:t>higher</a:t>
            </a:r>
            <a:r>
              <a:rPr lang="en"/>
              <a:t> percentage of high review score</a:t>
            </a:r>
            <a:endParaRPr/>
          </a:p>
        </p:txBody>
      </p:sp>
      <p:graphicFrame>
        <p:nvGraphicFramePr>
          <p:cNvPr id="137" name="Google Shape;137;p23"/>
          <p:cNvGraphicFramePr/>
          <p:nvPr/>
        </p:nvGraphicFramePr>
        <p:xfrm>
          <a:off x="5580866" y="1379330"/>
          <a:ext cx="3000000" cy="3000000"/>
        </p:xfrm>
        <a:graphic>
          <a:graphicData uri="http://schemas.openxmlformats.org/drawingml/2006/table">
            <a:tbl>
              <a:tblPr>
                <a:noFill/>
                <a:tableStyleId>{76C104E1-6FCD-420E-A222-754DB854B0BE}</a:tableStyleId>
              </a:tblPr>
              <a:tblGrid>
                <a:gridCol w="1386625">
                  <a:extLst>
                    <a:ext uri="{9D8B030D-6E8A-4147-A177-3AD203B41FA5}">
                      <a16:colId xmlns:a16="http://schemas.microsoft.com/office/drawing/2014/main" val="20000"/>
                    </a:ext>
                  </a:extLst>
                </a:gridCol>
                <a:gridCol w="692125">
                  <a:extLst>
                    <a:ext uri="{9D8B030D-6E8A-4147-A177-3AD203B41FA5}">
                      <a16:colId xmlns:a16="http://schemas.microsoft.com/office/drawing/2014/main" val="20001"/>
                    </a:ext>
                  </a:extLst>
                </a:gridCol>
                <a:gridCol w="692125">
                  <a:extLst>
                    <a:ext uri="{9D8B030D-6E8A-4147-A177-3AD203B41FA5}">
                      <a16:colId xmlns:a16="http://schemas.microsoft.com/office/drawing/2014/main" val="20002"/>
                    </a:ext>
                  </a:extLst>
                </a:gridCol>
              </a:tblGrid>
              <a:tr h="508450">
                <a:tc>
                  <a:txBody>
                    <a:bodyPr/>
                    <a:lstStyle/>
                    <a:p>
                      <a:pPr marL="0" lvl="0" indent="0" algn="l" rtl="0">
                        <a:spcBef>
                          <a:spcPts val="0"/>
                        </a:spcBef>
                        <a:spcAft>
                          <a:spcPts val="0"/>
                        </a:spcAft>
                        <a:buNone/>
                      </a:pPr>
                      <a:r>
                        <a:rPr lang="en" sz="1200" b="1"/>
                        <a:t>   </a:t>
                      </a:r>
                      <a:endParaRPr sz="1200" b="1"/>
                    </a:p>
                    <a:p>
                      <a:pPr marL="0" lvl="0" indent="0" algn="l" rtl="0">
                        <a:spcBef>
                          <a:spcPts val="0"/>
                        </a:spcBef>
                        <a:spcAft>
                          <a:spcPts val="0"/>
                        </a:spcAft>
                        <a:buNone/>
                      </a:pPr>
                      <a:r>
                        <a:rPr lang="en" sz="1200" b="1"/>
                        <a:t>Price Listing</a:t>
                      </a:r>
                      <a:endParaRPr sz="1200" b="1"/>
                    </a:p>
                  </a:txBody>
                  <a:tcPr marL="91425" marR="91425" marT="91425" marB="91425"/>
                </a:tc>
                <a:tc>
                  <a:txBody>
                    <a:bodyPr/>
                    <a:lstStyle/>
                    <a:p>
                      <a:pPr marL="0" lvl="0" indent="0" algn="l" rtl="0">
                        <a:spcBef>
                          <a:spcPts val="0"/>
                        </a:spcBef>
                        <a:spcAft>
                          <a:spcPts val="0"/>
                        </a:spcAft>
                        <a:buNone/>
                      </a:pPr>
                      <a:r>
                        <a:rPr lang="en" sz="1050" b="1">
                          <a:solidFill>
                            <a:schemeClr val="dk1"/>
                          </a:solidFill>
                          <a:highlight>
                            <a:srgbClr val="FFFFFF"/>
                          </a:highlight>
                        </a:rPr>
                        <a:t>Review Score</a:t>
                      </a:r>
                      <a:endParaRPr sz="1050" b="1">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b="1">
                          <a:solidFill>
                            <a:schemeClr val="dk1"/>
                          </a:solidFill>
                          <a:highlight>
                            <a:srgbClr val="FFFFFF"/>
                          </a:highlight>
                        </a:rPr>
                        <a:t>count</a:t>
                      </a:r>
                      <a:endParaRPr/>
                    </a:p>
                  </a:txBody>
                  <a:tcPr marL="91425" marR="91425" marT="91425" marB="91425"/>
                </a:tc>
                <a:extLst>
                  <a:ext uri="{0D108BD9-81ED-4DB2-BD59-A6C34878D82A}">
                    <a16:rowId xmlns:a16="http://schemas.microsoft.com/office/drawing/2014/main" val="10000"/>
                  </a:ext>
                </a:extLst>
              </a:tr>
              <a:tr h="321775">
                <a:tc>
                  <a:txBody>
                    <a:bodyPr/>
                    <a:lstStyle/>
                    <a:p>
                      <a:pPr marL="0" lvl="0" indent="0" algn="l" rtl="0">
                        <a:spcBef>
                          <a:spcPts val="0"/>
                        </a:spcBef>
                        <a:spcAft>
                          <a:spcPts val="0"/>
                        </a:spcAft>
                        <a:buNone/>
                      </a:pPr>
                      <a:r>
                        <a:rPr lang="en" sz="1050" b="1">
                          <a:solidFill>
                            <a:schemeClr val="dk1"/>
                          </a:solidFill>
                          <a:highlight>
                            <a:srgbClr val="FFFFFF"/>
                          </a:highlight>
                        </a:rPr>
                        <a:t>Low</a:t>
                      </a: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Low</a:t>
                      </a:r>
                      <a:endParaRPr sz="1050">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56.8%</a:t>
                      </a:r>
                      <a:endParaRPr/>
                    </a:p>
                  </a:txBody>
                  <a:tcPr marL="91425" marR="91425" marT="91425" marB="91425"/>
                </a:tc>
                <a:extLst>
                  <a:ext uri="{0D108BD9-81ED-4DB2-BD59-A6C34878D82A}">
                    <a16:rowId xmlns:a16="http://schemas.microsoft.com/office/drawing/2014/main" val="10001"/>
                  </a:ext>
                </a:extLst>
              </a:tr>
              <a:tr h="321775">
                <a:tc>
                  <a:txBody>
                    <a:bodyPr/>
                    <a:lstStyle/>
                    <a:p>
                      <a:pPr marL="0" lvl="0" indent="0" algn="l" rtl="0">
                        <a:spcBef>
                          <a:spcPts val="0"/>
                        </a:spcBef>
                        <a:spcAft>
                          <a:spcPts val="0"/>
                        </a:spcAft>
                        <a:buNone/>
                      </a:pPr>
                      <a:endParaRPr sz="1050" b="1">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rPr>
                        <a:t>High</a:t>
                      </a:r>
                      <a:endParaRPr sz="1050">
                        <a:solidFill>
                          <a:schemeClr val="dk1"/>
                        </a:solidFill>
                        <a:highlight>
                          <a:srgbClr val="FFFFFF"/>
                        </a:high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50" b="1">
                          <a:solidFill>
                            <a:srgbClr val="FF0000"/>
                          </a:solidFill>
                          <a:highlight>
                            <a:srgbClr val="FFFFFF"/>
                          </a:highlight>
                        </a:rPr>
                        <a:t>43.2%</a:t>
                      </a:r>
                      <a:endParaRPr sz="1050" b="1">
                        <a:solidFill>
                          <a:srgbClr val="FF0000"/>
                        </a:solidFill>
                        <a:highlight>
                          <a:srgbClr val="FFFFFF"/>
                        </a:highlight>
                      </a:endParaRPr>
                    </a:p>
                  </a:txBody>
                  <a:tcPr marL="91425" marR="91425" marT="91425" marB="91425"/>
                </a:tc>
                <a:extLst>
                  <a:ext uri="{0D108BD9-81ED-4DB2-BD59-A6C34878D82A}">
                    <a16:rowId xmlns:a16="http://schemas.microsoft.com/office/drawing/2014/main" val="10002"/>
                  </a:ext>
                </a:extLst>
              </a:tr>
              <a:tr h="490675">
                <a:tc>
                  <a:txBody>
                    <a:bodyPr/>
                    <a:lstStyle/>
                    <a:p>
                      <a:pPr marL="0" lvl="0" indent="0" algn="l" rtl="0">
                        <a:spcBef>
                          <a:spcPts val="0"/>
                        </a:spcBef>
                        <a:spcAft>
                          <a:spcPts val="0"/>
                        </a:spcAft>
                        <a:buNone/>
                      </a:pPr>
                      <a:r>
                        <a:rPr lang="en" sz="1050" b="1">
                          <a:solidFill>
                            <a:schemeClr val="dk1"/>
                          </a:solidFill>
                          <a:highlight>
                            <a:srgbClr val="FFFFFF"/>
                          </a:highlight>
                        </a:rPr>
                        <a:t>Medium</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50">
                          <a:solidFill>
                            <a:schemeClr val="dk1"/>
                          </a:solidFill>
                          <a:highlight>
                            <a:srgbClr val="FFFFFF"/>
                          </a:highlight>
                        </a:rPr>
                        <a:t>Low</a:t>
                      </a:r>
                      <a:endParaRPr sz="105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a:solidFill>
                            <a:schemeClr val="dk1"/>
                          </a:solidFill>
                          <a:highlight>
                            <a:srgbClr val="FFFFFF"/>
                          </a:highlight>
                        </a:rPr>
                        <a:t>45.3%</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39550">
                <a:tc>
                  <a:txBody>
                    <a:bodyPr/>
                    <a:lstStyle/>
                    <a:p>
                      <a:pPr marL="0" lvl="0" indent="0" algn="l" rtl="0">
                        <a:spcBef>
                          <a:spcPts val="0"/>
                        </a:spcBef>
                        <a:spcAft>
                          <a:spcPts val="0"/>
                        </a:spcAft>
                        <a:buNone/>
                      </a:pPr>
                      <a:endParaRPr sz="1050" b="1">
                        <a:solidFill>
                          <a:schemeClr val="dk1"/>
                        </a:solidFill>
                        <a:highlight>
                          <a:srgbClr val="FF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50">
                          <a:solidFill>
                            <a:schemeClr val="dk1"/>
                          </a:solidFill>
                          <a:highlight>
                            <a:srgbClr val="FFFFFF"/>
                          </a:highlight>
                        </a:rPr>
                        <a:t>High</a:t>
                      </a:r>
                      <a:endParaRPr sz="105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50" b="1">
                          <a:solidFill>
                            <a:srgbClr val="FF0000"/>
                          </a:solidFill>
                          <a:highlight>
                            <a:srgbClr val="FFFFFF"/>
                          </a:highlight>
                        </a:rPr>
                        <a:t>54.7%</a:t>
                      </a:r>
                      <a:endParaRPr sz="1050" b="1">
                        <a:solidFill>
                          <a:srgbClr val="FF0000"/>
                        </a:solidFill>
                        <a:highlight>
                          <a:srgbClr val="FFFFFF"/>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21775">
                <a:tc>
                  <a:txBody>
                    <a:bodyPr/>
                    <a:lstStyle/>
                    <a:p>
                      <a:pPr marL="0" lvl="0" indent="0" algn="l" rtl="0">
                        <a:spcBef>
                          <a:spcPts val="0"/>
                        </a:spcBef>
                        <a:spcAft>
                          <a:spcPts val="0"/>
                        </a:spcAft>
                        <a:buNone/>
                      </a:pPr>
                      <a:r>
                        <a:rPr lang="en" sz="1050" b="1">
                          <a:solidFill>
                            <a:schemeClr val="dk1"/>
                          </a:solidFill>
                          <a:highlight>
                            <a:srgbClr val="FFFFFF"/>
                          </a:highlight>
                        </a:rPr>
                        <a:t>High</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50">
                          <a:solidFill>
                            <a:schemeClr val="dk1"/>
                          </a:solidFill>
                          <a:highlight>
                            <a:srgbClr val="FFFFFF"/>
                          </a:highlight>
                        </a:rPr>
                        <a:t>Low</a:t>
                      </a:r>
                      <a:endParaRPr sz="105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dk1"/>
                          </a:solidFill>
                          <a:highlight>
                            <a:srgbClr val="FFFFFF"/>
                          </a:highlight>
                        </a:rPr>
                        <a:t>40.5%</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321775">
                <a:tc>
                  <a:txBody>
                    <a:bodyPr/>
                    <a:lstStyle/>
                    <a:p>
                      <a:pPr marL="0" lvl="0" indent="0" algn="l" rtl="0">
                        <a:spcBef>
                          <a:spcPts val="0"/>
                        </a:spcBef>
                        <a:spcAft>
                          <a:spcPts val="0"/>
                        </a:spcAft>
                        <a:buNone/>
                      </a:pPr>
                      <a:endParaRPr sz="1050" b="1">
                        <a:solidFill>
                          <a:schemeClr val="dk1"/>
                        </a:solidFill>
                        <a:highlight>
                          <a:srgbClr val="FF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50">
                          <a:solidFill>
                            <a:schemeClr val="dk1"/>
                          </a:solidFill>
                          <a:highlight>
                            <a:srgbClr val="FFFFFF"/>
                          </a:highlight>
                        </a:rPr>
                        <a:t>High</a:t>
                      </a:r>
                      <a:endParaRPr sz="105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50" b="1">
                          <a:solidFill>
                            <a:srgbClr val="FF0000"/>
                          </a:solidFill>
                          <a:highlight>
                            <a:srgbClr val="FFFFFF"/>
                          </a:highlight>
                        </a:rPr>
                        <a:t>59.5%</a:t>
                      </a:r>
                      <a:endParaRPr sz="1050" b="1">
                        <a:solidFill>
                          <a:srgbClr val="FF0000"/>
                        </a:solidFill>
                        <a:highlight>
                          <a:srgbClr val="FFFFFF"/>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Amenities</a:t>
            </a:r>
            <a:endParaRPr/>
          </a:p>
        </p:txBody>
      </p:sp>
      <p:graphicFrame>
        <p:nvGraphicFramePr>
          <p:cNvPr id="143" name="Google Shape;143;p24"/>
          <p:cNvGraphicFramePr/>
          <p:nvPr/>
        </p:nvGraphicFramePr>
        <p:xfrm>
          <a:off x="5616975" y="1284960"/>
          <a:ext cx="3000000" cy="3000000"/>
        </p:xfrm>
        <a:graphic>
          <a:graphicData uri="http://schemas.openxmlformats.org/drawingml/2006/table">
            <a:tbl>
              <a:tblPr>
                <a:noFill/>
                <a:tableStyleId>{76C104E1-6FCD-420E-A222-754DB854B0BE}</a:tableStyleId>
              </a:tblPr>
              <a:tblGrid>
                <a:gridCol w="717425">
                  <a:extLst>
                    <a:ext uri="{9D8B030D-6E8A-4147-A177-3AD203B41FA5}">
                      <a16:colId xmlns:a16="http://schemas.microsoft.com/office/drawing/2014/main" val="20000"/>
                    </a:ext>
                  </a:extLst>
                </a:gridCol>
                <a:gridCol w="1565725">
                  <a:extLst>
                    <a:ext uri="{9D8B030D-6E8A-4147-A177-3AD203B41FA5}">
                      <a16:colId xmlns:a16="http://schemas.microsoft.com/office/drawing/2014/main" val="20001"/>
                    </a:ext>
                  </a:extLst>
                </a:gridCol>
                <a:gridCol w="932175">
                  <a:extLst>
                    <a:ext uri="{9D8B030D-6E8A-4147-A177-3AD203B41FA5}">
                      <a16:colId xmlns:a16="http://schemas.microsoft.com/office/drawing/2014/main" val="20002"/>
                    </a:ext>
                  </a:extLst>
                </a:gridCol>
              </a:tblGrid>
              <a:tr h="322025">
                <a:tc>
                  <a:txBody>
                    <a:bodyPr/>
                    <a:lstStyle/>
                    <a:p>
                      <a:pPr marL="0" lvl="0" indent="0" algn="l" rtl="0">
                        <a:spcBef>
                          <a:spcPts val="0"/>
                        </a:spcBef>
                        <a:spcAft>
                          <a:spcPts val="0"/>
                        </a:spcAft>
                        <a:buNone/>
                      </a:pPr>
                      <a:r>
                        <a:rPr lang="en">
                          <a:solidFill>
                            <a:schemeClr val="dk1"/>
                          </a:solidFill>
                          <a:highlight>
                            <a:srgbClr val="FFFFFF"/>
                          </a:highlight>
                        </a:rPr>
                        <a:t>Rank</a:t>
                      </a:r>
                      <a:endParaRPr>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rgbClr val="FFFFFF"/>
                          </a:highlight>
                        </a:rPr>
                        <a:t>Amenities</a:t>
                      </a:r>
                      <a:endParaRPr>
                        <a:solidFill>
                          <a:schemeClr val="dk1"/>
                        </a:solidFill>
                        <a:highlight>
                          <a:srgbClr val="FFFFFF"/>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solidFill>
                            <a:schemeClr val="dk1"/>
                          </a:solidFill>
                          <a:highlight>
                            <a:srgbClr val="FFFFFF"/>
                          </a:highlight>
                        </a:rPr>
                        <a:t>Ratio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14200">
                <a:tc>
                  <a:txBody>
                    <a:bodyPr/>
                    <a:lstStyle/>
                    <a:p>
                      <a:pPr marL="0" lvl="0" indent="0" algn="l" rtl="0">
                        <a:spcBef>
                          <a:spcPts val="0"/>
                        </a:spcBef>
                        <a:spcAft>
                          <a:spcPts val="0"/>
                        </a:spcAft>
                        <a:buNone/>
                      </a:pPr>
                      <a:r>
                        <a:rPr lang="en">
                          <a:solidFill>
                            <a:schemeClr val="dk1"/>
                          </a:solidFill>
                          <a:highlight>
                            <a:srgbClr val="FFFFFF"/>
                          </a:highlight>
                        </a:rPr>
                        <a:t>1</a:t>
                      </a:r>
                      <a:endParaRPr>
                        <a:solidFill>
                          <a:schemeClr val="dk1"/>
                        </a:solidFill>
                        <a:highlight>
                          <a:srgbClr val="FFFFFF"/>
                        </a:highlight>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rgbClr val="FFFFFF"/>
                          </a:highlight>
                        </a:rPr>
                        <a:t>Air conditioning</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solidFill>
                            <a:schemeClr val="dk1"/>
                          </a:solidFill>
                          <a:highlight>
                            <a:srgbClr val="FFFFFF"/>
                          </a:highlight>
                        </a:rPr>
                        <a:t>0.95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22025">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rgbClr val="FFFFFF"/>
                          </a:highlight>
                        </a:rPr>
                        <a:t>Heating</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solidFill>
                            <a:schemeClr val="dk1"/>
                          </a:solidFill>
                          <a:highlight>
                            <a:srgbClr val="FFFFFF"/>
                          </a:highlight>
                        </a:rPr>
                        <a:t>0.93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22025">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rgbClr val="FFFFFF"/>
                          </a:highlight>
                        </a:rPr>
                        <a:t>Kitchen</a:t>
                      </a:r>
                      <a:endParaRPr/>
                    </a:p>
                  </a:txBody>
                  <a:tcPr marL="91425" marR="91425" marT="91425" marB="91425"/>
                </a:tc>
                <a:tc>
                  <a:txBody>
                    <a:bodyPr/>
                    <a:lstStyle/>
                    <a:p>
                      <a:pPr marL="0" lvl="0" indent="0" algn="l" rtl="0">
                        <a:spcBef>
                          <a:spcPts val="0"/>
                        </a:spcBef>
                        <a:spcAft>
                          <a:spcPts val="0"/>
                        </a:spcAft>
                        <a:buNone/>
                      </a:pPr>
                      <a:r>
                        <a:rPr lang="en">
                          <a:solidFill>
                            <a:schemeClr val="dk1"/>
                          </a:solidFill>
                          <a:highlight>
                            <a:srgbClr val="FFFFFF"/>
                          </a:highlight>
                        </a:rPr>
                        <a:t>0.93</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322025">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Internet</a:t>
                      </a:r>
                      <a:endParaRPr/>
                    </a:p>
                  </a:txBody>
                  <a:tcPr marL="91425" marR="91425" marT="91425" marB="91425"/>
                </a:tc>
                <a:tc>
                  <a:txBody>
                    <a:bodyPr/>
                    <a:lstStyle/>
                    <a:p>
                      <a:pPr marL="0" lvl="0" indent="0" algn="l" rtl="0">
                        <a:spcBef>
                          <a:spcPts val="0"/>
                        </a:spcBef>
                        <a:spcAft>
                          <a:spcPts val="0"/>
                        </a:spcAft>
                        <a:buNone/>
                      </a:pPr>
                      <a:r>
                        <a:rPr lang="en"/>
                        <a:t>0.88</a:t>
                      </a:r>
                      <a:endParaRPr/>
                    </a:p>
                  </a:txBody>
                  <a:tcPr marL="91425" marR="91425" marT="91425" marB="91425"/>
                </a:tc>
                <a:extLst>
                  <a:ext uri="{0D108BD9-81ED-4DB2-BD59-A6C34878D82A}">
                    <a16:rowId xmlns:a16="http://schemas.microsoft.com/office/drawing/2014/main" val="10004"/>
                  </a:ext>
                </a:extLst>
              </a:tr>
              <a:tr h="322025">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Parking</a:t>
                      </a:r>
                      <a:endParaRPr/>
                    </a:p>
                  </a:txBody>
                  <a:tcPr marL="91425" marR="91425" marT="91425" marB="91425"/>
                </a:tc>
                <a:tc>
                  <a:txBody>
                    <a:bodyPr/>
                    <a:lstStyle/>
                    <a:p>
                      <a:pPr marL="0" lvl="0" indent="0" algn="l" rtl="0">
                        <a:spcBef>
                          <a:spcPts val="0"/>
                        </a:spcBef>
                        <a:spcAft>
                          <a:spcPts val="0"/>
                        </a:spcAft>
                        <a:buNone/>
                      </a:pPr>
                      <a:r>
                        <a:rPr lang="en"/>
                        <a:t>0.87</a:t>
                      </a:r>
                      <a:endParaRPr/>
                    </a:p>
                  </a:txBody>
                  <a:tcPr marL="91425" marR="91425" marT="91425" marB="91425"/>
                </a:tc>
                <a:extLst>
                  <a:ext uri="{0D108BD9-81ED-4DB2-BD59-A6C34878D82A}">
                    <a16:rowId xmlns:a16="http://schemas.microsoft.com/office/drawing/2014/main" val="10005"/>
                  </a:ext>
                </a:extLst>
              </a:tr>
              <a:tr h="408100">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Smoke Detector</a:t>
                      </a:r>
                      <a:endParaRPr/>
                    </a:p>
                  </a:txBody>
                  <a:tcPr marL="91425" marR="91425" marT="91425" marB="91425"/>
                </a:tc>
                <a:tc>
                  <a:txBody>
                    <a:bodyPr/>
                    <a:lstStyle/>
                    <a:p>
                      <a:pPr marL="0" lvl="0" indent="0" algn="l" rtl="0">
                        <a:spcBef>
                          <a:spcPts val="0"/>
                        </a:spcBef>
                        <a:spcAft>
                          <a:spcPts val="0"/>
                        </a:spcAft>
                        <a:buNone/>
                      </a:pPr>
                      <a:r>
                        <a:rPr lang="en"/>
                        <a:t>0.82</a:t>
                      </a:r>
                      <a:endParaRPr/>
                    </a:p>
                  </a:txBody>
                  <a:tcPr marL="91425" marR="91425" marT="91425" marB="91425"/>
                </a:tc>
                <a:extLst>
                  <a:ext uri="{0D108BD9-81ED-4DB2-BD59-A6C34878D82A}">
                    <a16:rowId xmlns:a16="http://schemas.microsoft.com/office/drawing/2014/main" val="10006"/>
                  </a:ext>
                </a:extLst>
              </a:tr>
              <a:tr h="322025">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Washer</a:t>
                      </a:r>
                      <a:endParaRPr/>
                    </a:p>
                  </a:txBody>
                  <a:tcPr marL="91425" marR="91425" marT="91425" marB="91425"/>
                </a:tc>
                <a:tc>
                  <a:txBody>
                    <a:bodyPr/>
                    <a:lstStyle/>
                    <a:p>
                      <a:pPr marL="0" lvl="0" indent="0" algn="l" rtl="0">
                        <a:spcBef>
                          <a:spcPts val="0"/>
                        </a:spcBef>
                        <a:spcAft>
                          <a:spcPts val="0"/>
                        </a:spcAft>
                        <a:buNone/>
                      </a:pPr>
                      <a:r>
                        <a:rPr lang="en"/>
                        <a:t>0.80</a:t>
                      </a:r>
                      <a:endParaRPr/>
                    </a:p>
                  </a:txBody>
                  <a:tcPr marL="91425" marR="91425" marT="91425" marB="91425"/>
                </a:tc>
                <a:extLst>
                  <a:ext uri="{0D108BD9-81ED-4DB2-BD59-A6C34878D82A}">
                    <a16:rowId xmlns:a16="http://schemas.microsoft.com/office/drawing/2014/main" val="10007"/>
                  </a:ext>
                </a:extLst>
              </a:tr>
              <a:tr h="322025">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Essentials</a:t>
                      </a:r>
                      <a:endParaRPr/>
                    </a:p>
                  </a:txBody>
                  <a:tcPr marL="91425" marR="91425" marT="91425" marB="91425"/>
                </a:tc>
                <a:tc>
                  <a:txBody>
                    <a:bodyPr/>
                    <a:lstStyle/>
                    <a:p>
                      <a:pPr marL="0" lvl="0" indent="0" algn="l" rtl="0">
                        <a:spcBef>
                          <a:spcPts val="0"/>
                        </a:spcBef>
                        <a:spcAft>
                          <a:spcPts val="0"/>
                        </a:spcAft>
                        <a:buNone/>
                      </a:pPr>
                      <a:r>
                        <a:rPr lang="en"/>
                        <a:t>0.77</a:t>
                      </a:r>
                      <a:endParaRPr/>
                    </a:p>
                  </a:txBody>
                  <a:tcPr marL="91425" marR="91425" marT="91425" marB="91425"/>
                </a:tc>
                <a:extLst>
                  <a:ext uri="{0D108BD9-81ED-4DB2-BD59-A6C34878D82A}">
                    <a16:rowId xmlns:a16="http://schemas.microsoft.com/office/drawing/2014/main" val="10008"/>
                  </a:ext>
                </a:extLst>
              </a:tr>
            </a:tbl>
          </a:graphicData>
        </a:graphic>
      </p:graphicFrame>
      <p:pic>
        <p:nvPicPr>
          <p:cNvPr id="144" name="Google Shape;144;p24"/>
          <p:cNvPicPr preferRelativeResize="0"/>
          <p:nvPr/>
        </p:nvPicPr>
        <p:blipFill>
          <a:blip r:embed="rId3">
            <a:alphaModFix/>
          </a:blip>
          <a:stretch>
            <a:fillRect/>
          </a:stretch>
        </p:blipFill>
        <p:spPr>
          <a:xfrm>
            <a:off x="162050" y="1524425"/>
            <a:ext cx="5161740" cy="284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1" name="Google Shape;151;p25"/>
          <p:cNvPicPr preferRelativeResize="0"/>
          <p:nvPr/>
        </p:nvPicPr>
        <p:blipFill>
          <a:blip r:embed="rId3">
            <a:alphaModFix/>
          </a:blip>
          <a:stretch>
            <a:fillRect/>
          </a:stretch>
        </p:blipFill>
        <p:spPr>
          <a:xfrm>
            <a:off x="-278400" y="-101600"/>
            <a:ext cx="9477877" cy="5313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8" name="Google Shape;158;p26"/>
          <p:cNvPicPr preferRelativeResize="0"/>
          <p:nvPr/>
        </p:nvPicPr>
        <p:blipFill>
          <a:blip r:embed="rId3">
            <a:alphaModFix/>
          </a:blip>
          <a:stretch>
            <a:fillRect/>
          </a:stretch>
        </p:blipFill>
        <p:spPr>
          <a:xfrm>
            <a:off x="-166700" y="0"/>
            <a:ext cx="9307126" cy="5203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Classifiers</a:t>
            </a:r>
            <a:endParaRPr/>
          </a:p>
          <a:p>
            <a:pPr marL="0" lvl="0" indent="0" algn="l" rtl="0">
              <a:spcBef>
                <a:spcPts val="0"/>
              </a:spcBef>
              <a:spcAft>
                <a:spcPts val="0"/>
              </a:spcAft>
              <a:buNone/>
            </a:pPr>
            <a:endParaRPr/>
          </a:p>
        </p:txBody>
      </p:sp>
      <p:sp>
        <p:nvSpPr>
          <p:cNvPr id="164" name="Google Shape;164;p27"/>
          <p:cNvSpPr txBox="1">
            <a:spLocks noGrp="1"/>
          </p:cNvSpPr>
          <p:nvPr>
            <p:ph type="body" idx="1"/>
          </p:nvPr>
        </p:nvSpPr>
        <p:spPr>
          <a:xfrm>
            <a:off x="387900" y="1302451"/>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000000"/>
              </a:buClr>
              <a:buSzPts val="1800"/>
              <a:buChar char="●"/>
            </a:pPr>
            <a:r>
              <a:rPr lang="en">
                <a:solidFill>
                  <a:srgbClr val="000000"/>
                </a:solidFill>
              </a:rPr>
              <a:t>Logistic Regression Model</a:t>
            </a:r>
            <a:endParaRPr>
              <a:solidFill>
                <a:srgbClr val="000000"/>
              </a:solidFill>
            </a:endParaRPr>
          </a:p>
          <a:p>
            <a:pPr marL="457200" lvl="0" indent="-342900" algn="l" rtl="0">
              <a:lnSpc>
                <a:spcPct val="200000"/>
              </a:lnSpc>
              <a:spcBef>
                <a:spcPts val="0"/>
              </a:spcBef>
              <a:spcAft>
                <a:spcPts val="0"/>
              </a:spcAft>
              <a:buClr>
                <a:schemeClr val="dk1"/>
              </a:buClr>
              <a:buSzPts val="1800"/>
              <a:buChar char="●"/>
            </a:pPr>
            <a:r>
              <a:rPr lang="en">
                <a:solidFill>
                  <a:schemeClr val="dk1"/>
                </a:solidFill>
              </a:rPr>
              <a:t>Tree Models</a:t>
            </a:r>
            <a:endParaRPr>
              <a:solidFill>
                <a:schemeClr val="dk1"/>
              </a:solidFill>
            </a:endParaRPr>
          </a:p>
          <a:p>
            <a:pPr marL="1371600" lvl="1" indent="-317500" algn="l" rtl="0">
              <a:lnSpc>
                <a:spcPct val="200000"/>
              </a:lnSpc>
              <a:spcBef>
                <a:spcPts val="0"/>
              </a:spcBef>
              <a:spcAft>
                <a:spcPts val="0"/>
              </a:spcAft>
              <a:buClr>
                <a:schemeClr val="dk1"/>
              </a:buClr>
              <a:buSzPts val="1400"/>
              <a:buChar char="○"/>
            </a:pPr>
            <a:r>
              <a:rPr lang="en" sz="1800">
                <a:solidFill>
                  <a:schemeClr val="dk1"/>
                </a:solidFill>
              </a:rPr>
              <a:t>Decision Tree	</a:t>
            </a:r>
            <a:endParaRPr sz="1800">
              <a:solidFill>
                <a:schemeClr val="dk1"/>
              </a:solidFill>
            </a:endParaRPr>
          </a:p>
          <a:p>
            <a:pPr marL="1371600" lvl="1" indent="-317500" algn="l" rtl="0">
              <a:lnSpc>
                <a:spcPct val="200000"/>
              </a:lnSpc>
              <a:spcBef>
                <a:spcPts val="0"/>
              </a:spcBef>
              <a:spcAft>
                <a:spcPts val="0"/>
              </a:spcAft>
              <a:buClr>
                <a:schemeClr val="dk1"/>
              </a:buClr>
              <a:buSzPts val="1400"/>
              <a:buChar char="○"/>
            </a:pPr>
            <a:r>
              <a:rPr lang="en" sz="1800">
                <a:solidFill>
                  <a:schemeClr val="dk1"/>
                </a:solidFill>
              </a:rPr>
              <a:t>Bagging </a:t>
            </a:r>
            <a:endParaRPr sz="1800">
              <a:solidFill>
                <a:schemeClr val="dk1"/>
              </a:solidFill>
            </a:endParaRPr>
          </a:p>
          <a:p>
            <a:pPr marL="1371600" lvl="1" indent="-317500" algn="l" rtl="0">
              <a:lnSpc>
                <a:spcPct val="200000"/>
              </a:lnSpc>
              <a:spcBef>
                <a:spcPts val="0"/>
              </a:spcBef>
              <a:spcAft>
                <a:spcPts val="0"/>
              </a:spcAft>
              <a:buClr>
                <a:schemeClr val="dk1"/>
              </a:buClr>
              <a:buSzPts val="1400"/>
              <a:buChar char="○"/>
            </a:pPr>
            <a:r>
              <a:rPr lang="en" sz="1800">
                <a:solidFill>
                  <a:schemeClr val="dk1"/>
                </a:solidFill>
              </a:rPr>
              <a:t>Random Forests</a:t>
            </a:r>
            <a:endParaRPr sz="1800">
              <a:solidFill>
                <a:schemeClr val="dk1"/>
              </a:solidFill>
            </a:endParaRPr>
          </a:p>
          <a:p>
            <a:pPr marL="1371600" lvl="1" indent="-317500" algn="l" rtl="0">
              <a:lnSpc>
                <a:spcPct val="200000"/>
              </a:lnSpc>
              <a:spcBef>
                <a:spcPts val="0"/>
              </a:spcBef>
              <a:spcAft>
                <a:spcPts val="0"/>
              </a:spcAft>
              <a:buClr>
                <a:schemeClr val="dk1"/>
              </a:buClr>
              <a:buSzPts val="1400"/>
              <a:buChar char="○"/>
            </a:pPr>
            <a:r>
              <a:rPr lang="en" sz="1800">
                <a:solidFill>
                  <a:schemeClr val="dk1"/>
                </a:solidFill>
              </a:rPr>
              <a:t>Gradient Boosting</a:t>
            </a:r>
            <a:endParaRPr sz="1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 Logistic Regression</a:t>
            </a:r>
            <a:endParaRPr/>
          </a:p>
        </p:txBody>
      </p:sp>
      <p:sp>
        <p:nvSpPr>
          <p:cNvPr id="170" name="Google Shape;170;p28"/>
          <p:cNvSpPr txBox="1">
            <a:spLocks noGrp="1"/>
          </p:cNvSpPr>
          <p:nvPr>
            <p:ph type="body" idx="1"/>
          </p:nvPr>
        </p:nvSpPr>
        <p:spPr>
          <a:xfrm>
            <a:off x="454477" y="3233962"/>
            <a:ext cx="307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Train Accuracy: </a:t>
            </a:r>
            <a:r>
              <a:rPr lang="en">
                <a:solidFill>
                  <a:srgbClr val="000000"/>
                </a:solidFill>
                <a:highlight>
                  <a:srgbClr val="FFFFFF"/>
                </a:highlight>
              </a:rPr>
              <a:t>0.872</a:t>
            </a:r>
            <a:endParaRPr>
              <a:solidFill>
                <a:srgbClr val="000000"/>
              </a:solidFill>
              <a:highlight>
                <a:srgbClr val="FFFFFF"/>
              </a:highlight>
            </a:endParaRPr>
          </a:p>
          <a:p>
            <a:pPr marL="0" lvl="0" indent="0" algn="l" rtl="0">
              <a:spcBef>
                <a:spcPts val="1600"/>
              </a:spcBef>
              <a:spcAft>
                <a:spcPts val="0"/>
              </a:spcAft>
              <a:buNone/>
            </a:pPr>
            <a:r>
              <a:rPr lang="en">
                <a:solidFill>
                  <a:srgbClr val="000000"/>
                </a:solidFill>
              </a:rPr>
              <a:t>Test Accuracy:</a:t>
            </a:r>
            <a:r>
              <a:rPr lang="en">
                <a:solidFill>
                  <a:srgbClr val="000000"/>
                </a:solidFill>
                <a:highlight>
                  <a:srgbClr val="FFFFFF"/>
                </a:highlight>
              </a:rPr>
              <a:t>0.878</a:t>
            </a:r>
            <a:endParaRPr>
              <a:solidFill>
                <a:srgbClr val="000000"/>
              </a:solidFill>
              <a:highlight>
                <a:srgbClr val="FFFFFF"/>
              </a:highlight>
            </a:endParaRPr>
          </a:p>
          <a:p>
            <a:pPr marL="0" lvl="0" indent="0" algn="l" rtl="0">
              <a:spcBef>
                <a:spcPts val="1600"/>
              </a:spcBef>
              <a:spcAft>
                <a:spcPts val="0"/>
              </a:spcAft>
              <a:buClr>
                <a:schemeClr val="dk1"/>
              </a:buClr>
              <a:buSzPts val="1100"/>
              <a:buFont typeface="Arial"/>
              <a:buNone/>
            </a:pPr>
            <a:r>
              <a:rPr lang="en">
                <a:solidFill>
                  <a:schemeClr val="dk1"/>
                </a:solidFill>
                <a:highlight>
                  <a:srgbClr val="FFFFFF"/>
                </a:highlight>
              </a:rPr>
              <a:t>Baseline Accuracy = 0.794</a:t>
            </a:r>
            <a:endParaRPr>
              <a:solidFill>
                <a:srgbClr val="000000"/>
              </a:solidFill>
            </a:endParaRPr>
          </a:p>
        </p:txBody>
      </p:sp>
      <p:sp>
        <p:nvSpPr>
          <p:cNvPr id="171" name="Google Shape;171;p28"/>
          <p:cNvSpPr txBox="1"/>
          <p:nvPr/>
        </p:nvSpPr>
        <p:spPr>
          <a:xfrm>
            <a:off x="454468" y="1411592"/>
            <a:ext cx="2954400" cy="8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Positive Class: &gt;$300</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Negative Class: &lt;=$300</a:t>
            </a:r>
            <a:endParaRPr sz="1800"/>
          </a:p>
        </p:txBody>
      </p:sp>
      <p:sp>
        <p:nvSpPr>
          <p:cNvPr id="172" name="Google Shape;172;p28"/>
          <p:cNvSpPr/>
          <p:nvPr/>
        </p:nvSpPr>
        <p:spPr>
          <a:xfrm flipH="1">
            <a:off x="1381577" y="2393950"/>
            <a:ext cx="266700" cy="840000"/>
          </a:xfrm>
          <a:prstGeom prst="downArrow">
            <a:avLst>
              <a:gd name="adj1" fmla="val 50000"/>
              <a:gd name="adj2" fmla="val 857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8"/>
          <p:cNvPicPr preferRelativeResize="0"/>
          <p:nvPr/>
        </p:nvPicPr>
        <p:blipFill>
          <a:blip r:embed="rId3">
            <a:alphaModFix/>
          </a:blip>
          <a:stretch>
            <a:fillRect/>
          </a:stretch>
        </p:blipFill>
        <p:spPr>
          <a:xfrm>
            <a:off x="4110574" y="1350450"/>
            <a:ext cx="4881025" cy="3488250"/>
          </a:xfrm>
          <a:prstGeom prst="rect">
            <a:avLst/>
          </a:prstGeom>
          <a:noFill/>
          <a:ln>
            <a:noFill/>
          </a:ln>
        </p:spPr>
      </p:pic>
      <p:sp>
        <p:nvSpPr>
          <p:cNvPr id="174" name="Google Shape;174;p28"/>
          <p:cNvSpPr txBox="1"/>
          <p:nvPr/>
        </p:nvSpPr>
        <p:spPr>
          <a:xfrm>
            <a:off x="5023300" y="1674850"/>
            <a:ext cx="869700" cy="1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0.872</a:t>
            </a:r>
            <a:endParaRPr/>
          </a:p>
        </p:txBody>
      </p:sp>
      <p:sp>
        <p:nvSpPr>
          <p:cNvPr id="175" name="Google Shape;175;p28"/>
          <p:cNvSpPr txBox="1"/>
          <p:nvPr/>
        </p:nvSpPr>
        <p:spPr>
          <a:xfrm>
            <a:off x="6509275" y="1665125"/>
            <a:ext cx="8697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0.878</a:t>
            </a:r>
            <a:endParaRPr/>
          </a:p>
        </p:txBody>
      </p:sp>
      <p:sp>
        <p:nvSpPr>
          <p:cNvPr id="176" name="Google Shape;176;p28"/>
          <p:cNvSpPr txBox="1"/>
          <p:nvPr/>
        </p:nvSpPr>
        <p:spPr>
          <a:xfrm>
            <a:off x="7841825" y="1923875"/>
            <a:ext cx="8697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0.794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 Logistic Regression</a:t>
            </a:r>
            <a:endParaRPr/>
          </a:p>
          <a:p>
            <a:pPr marL="0" lvl="0" indent="0" algn="l" rtl="0">
              <a:spcBef>
                <a:spcPts val="0"/>
              </a:spcBef>
              <a:spcAft>
                <a:spcPts val="0"/>
              </a:spcAft>
              <a:buNone/>
            </a:pPr>
            <a:endParaRPr/>
          </a:p>
        </p:txBody>
      </p:sp>
      <p:sp>
        <p:nvSpPr>
          <p:cNvPr id="182" name="Google Shape;18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Most Important Features:</a:t>
            </a:r>
            <a:endParaRPr>
              <a:solidFill>
                <a:srgbClr val="000000"/>
              </a:solidFill>
            </a:endParaRPr>
          </a:p>
          <a:p>
            <a:pPr marL="457200" lvl="0" indent="0" algn="l" rtl="0">
              <a:spcBef>
                <a:spcPts val="1600"/>
              </a:spcBef>
              <a:spcAft>
                <a:spcPts val="1600"/>
              </a:spcAft>
              <a:buNone/>
            </a:pPr>
            <a:endParaRPr/>
          </a:p>
        </p:txBody>
      </p:sp>
      <p:pic>
        <p:nvPicPr>
          <p:cNvPr id="183" name="Google Shape;183;p29"/>
          <p:cNvPicPr preferRelativeResize="0"/>
          <p:nvPr/>
        </p:nvPicPr>
        <p:blipFill>
          <a:blip r:embed="rId3">
            <a:alphaModFix/>
          </a:blip>
          <a:stretch>
            <a:fillRect/>
          </a:stretch>
        </p:blipFill>
        <p:spPr>
          <a:xfrm>
            <a:off x="2216750" y="1307300"/>
            <a:ext cx="6927250" cy="3836200"/>
          </a:xfrm>
          <a:prstGeom prst="rect">
            <a:avLst/>
          </a:prstGeom>
          <a:noFill/>
          <a:ln>
            <a:noFill/>
          </a:ln>
        </p:spPr>
      </p:pic>
      <p:cxnSp>
        <p:nvCxnSpPr>
          <p:cNvPr id="184" name="Google Shape;184;p29"/>
          <p:cNvCxnSpPr/>
          <p:nvPr/>
        </p:nvCxnSpPr>
        <p:spPr>
          <a:xfrm flipH="1">
            <a:off x="1500950" y="1732900"/>
            <a:ext cx="2892000" cy="397500"/>
          </a:xfrm>
          <a:prstGeom prst="straightConnector1">
            <a:avLst/>
          </a:prstGeom>
          <a:noFill/>
          <a:ln w="9525" cap="flat" cmpd="sng">
            <a:solidFill>
              <a:schemeClr val="dk2"/>
            </a:solidFill>
            <a:prstDash val="solid"/>
            <a:round/>
            <a:headEnd type="none" w="med" len="med"/>
            <a:tailEnd type="triangle" w="med" len="med"/>
          </a:ln>
        </p:spPr>
      </p:cxnSp>
      <p:sp>
        <p:nvSpPr>
          <p:cNvPr id="185" name="Google Shape;185;p29"/>
          <p:cNvSpPr txBox="1"/>
          <p:nvPr/>
        </p:nvSpPr>
        <p:spPr>
          <a:xfrm>
            <a:off x="311700" y="2030900"/>
            <a:ext cx="23925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Cancellation Policy:Negative</a:t>
            </a:r>
            <a:endParaRPr/>
          </a:p>
        </p:txBody>
      </p:sp>
      <p:cxnSp>
        <p:nvCxnSpPr>
          <p:cNvPr id="186" name="Google Shape;186;p29"/>
          <p:cNvCxnSpPr/>
          <p:nvPr/>
        </p:nvCxnSpPr>
        <p:spPr>
          <a:xfrm flipH="1">
            <a:off x="1236250" y="2075050"/>
            <a:ext cx="3278100" cy="1335600"/>
          </a:xfrm>
          <a:prstGeom prst="straightConnector1">
            <a:avLst/>
          </a:prstGeom>
          <a:noFill/>
          <a:ln w="9525" cap="flat" cmpd="sng">
            <a:solidFill>
              <a:schemeClr val="dk2"/>
            </a:solidFill>
            <a:prstDash val="solid"/>
            <a:round/>
            <a:headEnd type="none" w="med" len="med"/>
            <a:tailEnd type="triangle" w="med" len="med"/>
          </a:ln>
        </p:spPr>
      </p:cxnSp>
      <p:sp>
        <p:nvSpPr>
          <p:cNvPr id="187" name="Google Shape;187;p29"/>
          <p:cNvSpPr txBox="1"/>
          <p:nvPr/>
        </p:nvSpPr>
        <p:spPr>
          <a:xfrm>
            <a:off x="99875" y="3331175"/>
            <a:ext cx="23925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Superhost:Negative</a:t>
            </a:r>
            <a:endParaRPr/>
          </a:p>
        </p:txBody>
      </p:sp>
      <p:cxnSp>
        <p:nvCxnSpPr>
          <p:cNvPr id="188" name="Google Shape;188;p29"/>
          <p:cNvCxnSpPr/>
          <p:nvPr/>
        </p:nvCxnSpPr>
        <p:spPr>
          <a:xfrm flipH="1">
            <a:off x="2472350" y="4525400"/>
            <a:ext cx="3774900" cy="2760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29"/>
          <p:cNvSpPr txBox="1"/>
          <p:nvPr/>
        </p:nvSpPr>
        <p:spPr>
          <a:xfrm>
            <a:off x="785675" y="4626575"/>
            <a:ext cx="23925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Bath/Bed:Positive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 Tree Models</a:t>
            </a:r>
            <a:endParaRPr/>
          </a:p>
          <a:p>
            <a:pPr marL="0" lvl="0" indent="0" algn="l" rtl="0">
              <a:spcBef>
                <a:spcPts val="0"/>
              </a:spcBef>
              <a:spcAft>
                <a:spcPts val="0"/>
              </a:spcAft>
              <a:buNone/>
            </a:pPr>
            <a:endParaRPr/>
          </a:p>
        </p:txBody>
      </p:sp>
      <p:sp>
        <p:nvSpPr>
          <p:cNvPr id="195" name="Google Shape;195;p30"/>
          <p:cNvSpPr txBox="1"/>
          <p:nvPr/>
        </p:nvSpPr>
        <p:spPr>
          <a:xfrm>
            <a:off x="2231725" y="4226075"/>
            <a:ext cx="9355800" cy="8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Random Forest</a:t>
            </a:r>
            <a:r>
              <a:rPr lang="en" b="1"/>
              <a:t> outperforms </a:t>
            </a:r>
            <a:r>
              <a:rPr lang="en"/>
              <a:t>all three other models with an accuracy of nearly 80%</a:t>
            </a:r>
            <a:endParaRPr/>
          </a:p>
        </p:txBody>
      </p:sp>
      <p:sp>
        <p:nvSpPr>
          <p:cNvPr id="196" name="Google Shape;196;p30"/>
          <p:cNvSpPr txBox="1"/>
          <p:nvPr/>
        </p:nvSpPr>
        <p:spPr>
          <a:xfrm>
            <a:off x="418125" y="1510150"/>
            <a:ext cx="4475400" cy="2807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sz="1800"/>
              <a:t>Split Listings‘ Price into three bins:</a:t>
            </a:r>
            <a:endParaRPr sz="1800"/>
          </a:p>
          <a:p>
            <a:pPr marL="914400" lvl="1" indent="-342900" algn="l" rtl="0">
              <a:lnSpc>
                <a:spcPct val="200000"/>
              </a:lnSpc>
              <a:spcBef>
                <a:spcPts val="0"/>
              </a:spcBef>
              <a:spcAft>
                <a:spcPts val="0"/>
              </a:spcAft>
              <a:buSzPts val="1800"/>
              <a:buChar char="○"/>
            </a:pPr>
            <a:r>
              <a:rPr lang="en" sz="1800"/>
              <a:t>&lt;= $200</a:t>
            </a:r>
            <a:endParaRPr sz="1800"/>
          </a:p>
          <a:p>
            <a:pPr marL="914400" lvl="1" indent="-342900" algn="l" rtl="0">
              <a:lnSpc>
                <a:spcPct val="200000"/>
              </a:lnSpc>
              <a:spcBef>
                <a:spcPts val="0"/>
              </a:spcBef>
              <a:spcAft>
                <a:spcPts val="0"/>
              </a:spcAft>
              <a:buSzPts val="1800"/>
              <a:buChar char="○"/>
            </a:pPr>
            <a:r>
              <a:rPr lang="en" sz="1800"/>
              <a:t>$200 ~ $400</a:t>
            </a:r>
            <a:endParaRPr sz="1800"/>
          </a:p>
          <a:p>
            <a:pPr marL="914400" lvl="1" indent="-342900" algn="l" rtl="0">
              <a:lnSpc>
                <a:spcPct val="200000"/>
              </a:lnSpc>
              <a:spcBef>
                <a:spcPts val="0"/>
              </a:spcBef>
              <a:spcAft>
                <a:spcPts val="0"/>
              </a:spcAft>
              <a:buSzPts val="1800"/>
              <a:buChar char="○"/>
            </a:pPr>
            <a:r>
              <a:rPr lang="en" sz="1800"/>
              <a:t>&gt; $400</a:t>
            </a:r>
            <a:endParaRPr sz="1800"/>
          </a:p>
        </p:txBody>
      </p:sp>
      <p:pic>
        <p:nvPicPr>
          <p:cNvPr id="197" name="Google Shape;197;p30"/>
          <p:cNvPicPr preferRelativeResize="0"/>
          <p:nvPr/>
        </p:nvPicPr>
        <p:blipFill>
          <a:blip r:embed="rId3">
            <a:alphaModFix/>
          </a:blip>
          <a:stretch>
            <a:fillRect/>
          </a:stretch>
        </p:blipFill>
        <p:spPr>
          <a:xfrm>
            <a:off x="4630016" y="1170125"/>
            <a:ext cx="3987784" cy="280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 Random Forest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03" name="Google Shape;203;p31"/>
          <p:cNvPicPr preferRelativeResize="0"/>
          <p:nvPr/>
        </p:nvPicPr>
        <p:blipFill>
          <a:blip r:embed="rId3">
            <a:alphaModFix/>
          </a:blip>
          <a:stretch>
            <a:fillRect/>
          </a:stretch>
        </p:blipFill>
        <p:spPr>
          <a:xfrm>
            <a:off x="311699" y="1415049"/>
            <a:ext cx="5483800" cy="3169450"/>
          </a:xfrm>
          <a:prstGeom prst="rect">
            <a:avLst/>
          </a:prstGeom>
          <a:noFill/>
          <a:ln>
            <a:noFill/>
          </a:ln>
        </p:spPr>
      </p:pic>
      <p:cxnSp>
        <p:nvCxnSpPr>
          <p:cNvPr id="204" name="Google Shape;204;p31"/>
          <p:cNvCxnSpPr/>
          <p:nvPr/>
        </p:nvCxnSpPr>
        <p:spPr>
          <a:xfrm rot="10800000" flipH="1">
            <a:off x="5518125" y="1346200"/>
            <a:ext cx="1101900" cy="4071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31"/>
          <p:cNvCxnSpPr/>
          <p:nvPr/>
        </p:nvCxnSpPr>
        <p:spPr>
          <a:xfrm>
            <a:off x="5308750" y="1898950"/>
            <a:ext cx="1365600" cy="90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31"/>
          <p:cNvCxnSpPr>
            <a:endCxn id="207" idx="1"/>
          </p:cNvCxnSpPr>
          <p:nvPr/>
        </p:nvCxnSpPr>
        <p:spPr>
          <a:xfrm>
            <a:off x="4443850" y="2044650"/>
            <a:ext cx="2230500" cy="5271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31"/>
          <p:cNvCxnSpPr/>
          <p:nvPr/>
        </p:nvCxnSpPr>
        <p:spPr>
          <a:xfrm>
            <a:off x="3642800" y="2199375"/>
            <a:ext cx="3064500" cy="10380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31"/>
          <p:cNvSpPr txBox="1"/>
          <p:nvPr/>
        </p:nvSpPr>
        <p:spPr>
          <a:xfrm>
            <a:off x="6674350" y="1182000"/>
            <a:ext cx="2356200" cy="27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The exploratory analysis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More number of reviews, the better?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More amenities, the better?</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Instant bookable?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Descriptions of the Project goals</a:t>
            </a:r>
            <a:endParaRPr/>
          </a:p>
          <a:p>
            <a:pPr marL="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n"/>
              <a:t>Exploratory Analysis</a:t>
            </a:r>
            <a:endParaRPr/>
          </a:p>
          <a:p>
            <a:pPr marL="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n"/>
              <a:t>Solutions and insights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Recommandation</a:t>
            </a:r>
            <a:endParaRPr sz="2400"/>
          </a:p>
        </p:txBody>
      </p:sp>
      <p:sp>
        <p:nvSpPr>
          <p:cNvPr id="214" name="Google Shape;21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a:solidFill>
                  <a:schemeClr val="dk1"/>
                </a:solidFill>
              </a:rPr>
              <a:t>Improve Review score</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a:solidFill>
                  <a:schemeClr val="dk1"/>
                </a:solidFill>
              </a:rPr>
              <a:t>Increase the number and the quality of amenities</a:t>
            </a:r>
            <a:endParaRPr sz="1400">
              <a:solidFill>
                <a:schemeClr val="dk1"/>
              </a:solidFill>
            </a:endParaRPr>
          </a:p>
          <a:p>
            <a:pPr marL="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a:solidFill>
                  <a:schemeClr val="dk1"/>
                </a:solidFill>
              </a:rPr>
              <a:t>Try to make the listing ‘Instant bookable’</a:t>
            </a:r>
            <a:endParaRPr sz="1400">
              <a:solidFill>
                <a:schemeClr val="dk1"/>
              </a:solidFill>
            </a:endParaRPr>
          </a:p>
          <a:p>
            <a:pPr marL="457200" lvl="0" indent="0" algn="l" rtl="0">
              <a:lnSpc>
                <a:spcPct val="100000"/>
              </a:lnSpc>
              <a:spcBef>
                <a:spcPts val="0"/>
              </a:spcBef>
              <a:spcAft>
                <a:spcPts val="0"/>
              </a:spcAft>
              <a:buNone/>
            </a:pPr>
            <a:endParaRPr sz="1400">
              <a:solidFill>
                <a:schemeClr val="dk1"/>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Try to make the customer to write reviews after staying</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Try not to make the cancellation policy too strict</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Become the Superhost: Try to make same listings at a lower price point</a:t>
            </a:r>
            <a:endParaRPr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Q&amp;A</a:t>
            </a:r>
            <a:endParaRPr sz="2800"/>
          </a:p>
        </p:txBody>
      </p:sp>
      <p:pic>
        <p:nvPicPr>
          <p:cNvPr id="220" name="Google Shape;220;p33"/>
          <p:cNvPicPr preferRelativeResize="0"/>
          <p:nvPr/>
        </p:nvPicPr>
        <p:blipFill>
          <a:blip r:embed="rId3">
            <a:alphaModFix/>
          </a:blip>
          <a:stretch>
            <a:fillRect/>
          </a:stretch>
        </p:blipFill>
        <p:spPr>
          <a:xfrm>
            <a:off x="0" y="0"/>
            <a:ext cx="9143999" cy="5147512"/>
          </a:xfrm>
          <a:prstGeom prst="rect">
            <a:avLst/>
          </a:prstGeom>
          <a:noFill/>
          <a:ln>
            <a:noFill/>
          </a:ln>
        </p:spPr>
      </p:pic>
      <p:pic>
        <p:nvPicPr>
          <p:cNvPr id="221" name="Google Shape;221;p33"/>
          <p:cNvPicPr preferRelativeResize="0"/>
          <p:nvPr/>
        </p:nvPicPr>
        <p:blipFill>
          <a:blip r:embed="rId4">
            <a:alphaModFix/>
          </a:blip>
          <a:stretch>
            <a:fillRect/>
          </a:stretch>
        </p:blipFill>
        <p:spPr>
          <a:xfrm>
            <a:off x="2628450" y="1380050"/>
            <a:ext cx="3887100" cy="179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sz="2800"/>
          </a:p>
        </p:txBody>
      </p:sp>
      <p:pic>
        <p:nvPicPr>
          <p:cNvPr id="227" name="Google Shape;227;p34"/>
          <p:cNvPicPr preferRelativeResize="0"/>
          <p:nvPr/>
        </p:nvPicPr>
        <p:blipFill>
          <a:blip r:embed="rId3">
            <a:alphaModFix/>
          </a:blip>
          <a:stretch>
            <a:fillRect/>
          </a:stretch>
        </p:blipFill>
        <p:spPr>
          <a:xfrm>
            <a:off x="2190750" y="1615509"/>
            <a:ext cx="4762500" cy="267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2" name="Google Shape;72;p15"/>
          <p:cNvPicPr preferRelativeResize="0"/>
          <p:nvPr/>
        </p:nvPicPr>
        <p:blipFill>
          <a:blip r:embed="rId3">
            <a:alphaModFix/>
          </a:blip>
          <a:stretch>
            <a:fillRect/>
          </a:stretch>
        </p:blipFill>
        <p:spPr>
          <a:xfrm>
            <a:off x="-199550" y="-2000"/>
            <a:ext cx="9343550" cy="5251649"/>
          </a:xfrm>
          <a:prstGeom prst="rect">
            <a:avLst/>
          </a:prstGeom>
          <a:noFill/>
          <a:ln>
            <a:noFill/>
          </a:ln>
        </p:spPr>
      </p:pic>
      <p:pic>
        <p:nvPicPr>
          <p:cNvPr id="73" name="Google Shape;73;p15"/>
          <p:cNvPicPr preferRelativeResize="0"/>
          <p:nvPr/>
        </p:nvPicPr>
        <p:blipFill>
          <a:blip r:embed="rId4">
            <a:alphaModFix/>
          </a:blip>
          <a:stretch>
            <a:fillRect/>
          </a:stretch>
        </p:blipFill>
        <p:spPr>
          <a:xfrm>
            <a:off x="8465325" y="4568875"/>
            <a:ext cx="533400" cy="38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87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Pricing Problem</a:t>
            </a:r>
            <a:endParaRPr/>
          </a:p>
        </p:txBody>
      </p:sp>
      <p:pic>
        <p:nvPicPr>
          <p:cNvPr id="79" name="Google Shape;79;p16"/>
          <p:cNvPicPr preferRelativeResize="0"/>
          <p:nvPr/>
        </p:nvPicPr>
        <p:blipFill>
          <a:blip r:embed="rId3">
            <a:alphaModFix/>
          </a:blip>
          <a:stretch>
            <a:fillRect/>
          </a:stretch>
        </p:blipFill>
        <p:spPr>
          <a:xfrm>
            <a:off x="1154125" y="1017725"/>
            <a:ext cx="6287849" cy="3976000"/>
          </a:xfrm>
          <a:prstGeom prst="rect">
            <a:avLst/>
          </a:prstGeom>
          <a:noFill/>
          <a:ln>
            <a:noFill/>
          </a:ln>
        </p:spPr>
      </p:pic>
      <p:sp>
        <p:nvSpPr>
          <p:cNvPr id="80" name="Google Shape;80;p16"/>
          <p:cNvSpPr txBox="1"/>
          <p:nvPr/>
        </p:nvSpPr>
        <p:spPr>
          <a:xfrm flipH="1">
            <a:off x="7826074" y="4849126"/>
            <a:ext cx="1704000" cy="1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Source: Airbnb.com</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Description</a:t>
            </a:r>
            <a:endParaRPr/>
          </a:p>
        </p:txBody>
      </p:sp>
      <p:sp>
        <p:nvSpPr>
          <p:cNvPr id="86" name="Google Shape;86;p17"/>
          <p:cNvSpPr txBox="1">
            <a:spLocks noGrp="1"/>
          </p:cNvSpPr>
          <p:nvPr>
            <p:ph type="body" idx="1"/>
          </p:nvPr>
        </p:nvSpPr>
        <p:spPr>
          <a:xfrm>
            <a:off x="308251" y="1166109"/>
            <a:ext cx="8832300" cy="37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Dataset:</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the Airbnb Dataset in Austin area.</a:t>
            </a:r>
            <a:endParaRPr>
              <a:solidFill>
                <a:srgbClr val="000000"/>
              </a:solidFill>
            </a:endParaRPr>
          </a:p>
          <a:p>
            <a:pPr marL="0" lvl="0" indent="0" algn="l" rtl="0">
              <a:spcBef>
                <a:spcPts val="1600"/>
              </a:spcBef>
              <a:spcAft>
                <a:spcPts val="0"/>
              </a:spcAft>
              <a:buNone/>
            </a:pPr>
            <a:r>
              <a:rPr lang="en">
                <a:solidFill>
                  <a:srgbClr val="000000"/>
                </a:solidFill>
              </a:rPr>
              <a:t>Questions:</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Key features for influencing pricing of the listings</a:t>
            </a: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Provide listings’ recommendations for existing hosts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Provide approximate pricing ranges for incoming hosts</a:t>
            </a:r>
            <a:endParaRPr>
              <a:solidFill>
                <a:srgbClr val="000000"/>
              </a:solidFill>
            </a:endParaRPr>
          </a:p>
        </p:txBody>
      </p:sp>
      <p:sp>
        <p:nvSpPr>
          <p:cNvPr id="87" name="Google Shape;87;p17"/>
          <p:cNvSpPr/>
          <p:nvPr/>
        </p:nvSpPr>
        <p:spPr>
          <a:xfrm>
            <a:off x="2306591" y="3126825"/>
            <a:ext cx="804300" cy="67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Importance</a:t>
            </a:r>
            <a:endParaRPr/>
          </a:p>
        </p:txBody>
      </p:sp>
      <p:sp>
        <p:nvSpPr>
          <p:cNvPr id="93" name="Google Shape;93;p18"/>
          <p:cNvSpPr txBox="1">
            <a:spLocks noGrp="1"/>
          </p:cNvSpPr>
          <p:nvPr>
            <p:ph type="body" idx="1"/>
          </p:nvPr>
        </p:nvSpPr>
        <p:spPr>
          <a:xfrm>
            <a:off x="273800" y="1114575"/>
            <a:ext cx="3862500" cy="39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Number of listings: 11091</a:t>
            </a: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Number of listings: 9963</a:t>
            </a: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Economic Impact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Host:  more profit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Customer: more pleasant experience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Airbnb: increase the quality of listings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Austin: boost the touring industry</a:t>
            </a:r>
            <a:endParaRPr>
              <a:solidFill>
                <a:srgbClr val="000000"/>
              </a:solidFill>
            </a:endParaRPr>
          </a:p>
        </p:txBody>
      </p:sp>
      <p:pic>
        <p:nvPicPr>
          <p:cNvPr id="94" name="Google Shape;94;p18"/>
          <p:cNvPicPr preferRelativeResize="0"/>
          <p:nvPr/>
        </p:nvPicPr>
        <p:blipFill>
          <a:blip r:embed="rId3">
            <a:alphaModFix/>
          </a:blip>
          <a:stretch>
            <a:fillRect/>
          </a:stretch>
        </p:blipFill>
        <p:spPr>
          <a:xfrm>
            <a:off x="4174267" y="1266600"/>
            <a:ext cx="4867075" cy="3188149"/>
          </a:xfrm>
          <a:prstGeom prst="rect">
            <a:avLst/>
          </a:prstGeom>
          <a:noFill/>
          <a:ln>
            <a:noFill/>
          </a:ln>
        </p:spPr>
      </p:pic>
      <p:sp>
        <p:nvSpPr>
          <p:cNvPr id="95" name="Google Shape;95;p18"/>
          <p:cNvSpPr txBox="1"/>
          <p:nvPr/>
        </p:nvSpPr>
        <p:spPr>
          <a:xfrm>
            <a:off x="6664100" y="4753795"/>
            <a:ext cx="3000000" cy="29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Source:</a:t>
            </a:r>
            <a:r>
              <a:rPr lang="en" sz="1100"/>
              <a:t>http://insideairbnb.com/austin/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2" name="Google Shape;102;p19"/>
          <p:cNvPicPr preferRelativeResize="0"/>
          <p:nvPr/>
        </p:nvPicPr>
        <p:blipFill>
          <a:blip r:embed="rId3">
            <a:alphaModFix/>
          </a:blip>
          <a:stretch>
            <a:fillRect/>
          </a:stretch>
        </p:blipFill>
        <p:spPr>
          <a:xfrm>
            <a:off x="-101150" y="-12725"/>
            <a:ext cx="9245149" cy="5226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Look: Features</a:t>
            </a:r>
            <a:endParaRPr/>
          </a:p>
        </p:txBody>
      </p:sp>
      <p:sp>
        <p:nvSpPr>
          <p:cNvPr id="108" name="Google Shape;108;p20"/>
          <p:cNvSpPr/>
          <p:nvPr/>
        </p:nvSpPr>
        <p:spPr>
          <a:xfrm>
            <a:off x="1918925" y="3931200"/>
            <a:ext cx="4803900" cy="8544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p:nvPr/>
        </p:nvSpPr>
        <p:spPr>
          <a:xfrm flipH="1">
            <a:off x="2684533" y="4231575"/>
            <a:ext cx="33858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            9663 Observations</a:t>
            </a:r>
            <a:endParaRPr sz="1700"/>
          </a:p>
        </p:txBody>
      </p:sp>
      <p:sp>
        <p:nvSpPr>
          <p:cNvPr id="110" name="Google Shape;110;p20"/>
          <p:cNvSpPr/>
          <p:nvPr/>
        </p:nvSpPr>
        <p:spPr>
          <a:xfrm>
            <a:off x="117125" y="1439650"/>
            <a:ext cx="8825100" cy="23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txBox="1"/>
          <p:nvPr/>
        </p:nvSpPr>
        <p:spPr>
          <a:xfrm>
            <a:off x="707098" y="1578258"/>
            <a:ext cx="3945000" cy="273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Superhost Status</a:t>
            </a:r>
            <a:endParaRPr sz="1600"/>
          </a:p>
          <a:p>
            <a:pPr marL="457200" lvl="0" indent="-330200" algn="l" rtl="0">
              <a:spcBef>
                <a:spcPts val="0"/>
              </a:spcBef>
              <a:spcAft>
                <a:spcPts val="0"/>
              </a:spcAft>
              <a:buSzPts val="1600"/>
              <a:buChar char="●"/>
            </a:pPr>
            <a:r>
              <a:rPr lang="en" sz="1600"/>
              <a:t>Host Verifications</a:t>
            </a:r>
            <a:endParaRPr sz="1600"/>
          </a:p>
          <a:p>
            <a:pPr marL="457200" lvl="0" indent="-330200" algn="l" rtl="0">
              <a:spcBef>
                <a:spcPts val="0"/>
              </a:spcBef>
              <a:spcAft>
                <a:spcPts val="0"/>
              </a:spcAft>
              <a:buSzPts val="1600"/>
              <a:buChar char="●"/>
            </a:pPr>
            <a:r>
              <a:rPr lang="en" sz="1600"/>
              <a:t>Host’s Profile Picture</a:t>
            </a:r>
            <a:endParaRPr sz="1600"/>
          </a:p>
          <a:p>
            <a:pPr marL="457200" lvl="0" indent="-330200" algn="l" rtl="0">
              <a:spcBef>
                <a:spcPts val="0"/>
              </a:spcBef>
              <a:spcAft>
                <a:spcPts val="0"/>
              </a:spcAft>
              <a:buSzPts val="1600"/>
              <a:buChar char="●"/>
            </a:pPr>
            <a:r>
              <a:rPr lang="en" sz="1600"/>
              <a:t>Host’s Identity</a:t>
            </a:r>
            <a:endParaRPr sz="1600"/>
          </a:p>
          <a:p>
            <a:pPr marL="457200" lvl="0" indent="-330200" algn="l" rtl="0">
              <a:spcBef>
                <a:spcPts val="0"/>
              </a:spcBef>
              <a:spcAft>
                <a:spcPts val="0"/>
              </a:spcAft>
              <a:buSzPts val="1600"/>
              <a:buChar char="●"/>
            </a:pPr>
            <a:r>
              <a:rPr lang="en" sz="1600"/>
              <a:t>Accurate Location</a:t>
            </a:r>
            <a:endParaRPr sz="1600"/>
          </a:p>
          <a:p>
            <a:pPr marL="457200" lvl="0" indent="-330200" algn="l" rtl="0">
              <a:spcBef>
                <a:spcPts val="0"/>
              </a:spcBef>
              <a:spcAft>
                <a:spcPts val="0"/>
              </a:spcAft>
              <a:buSzPts val="1600"/>
              <a:buChar char="●"/>
            </a:pPr>
            <a:r>
              <a:rPr lang="en" sz="1600"/>
              <a:t>Room Type</a:t>
            </a:r>
            <a:endParaRPr sz="1600"/>
          </a:p>
          <a:p>
            <a:pPr marL="457200" lvl="0" indent="-330200" algn="l" rtl="0">
              <a:spcBef>
                <a:spcPts val="0"/>
              </a:spcBef>
              <a:spcAft>
                <a:spcPts val="0"/>
              </a:spcAft>
              <a:buSzPts val="1600"/>
              <a:buChar char="●"/>
            </a:pPr>
            <a:r>
              <a:rPr lang="en" sz="1600"/>
              <a:t>Instant Bookable</a:t>
            </a:r>
            <a:endParaRPr sz="1600"/>
          </a:p>
        </p:txBody>
      </p:sp>
      <p:sp>
        <p:nvSpPr>
          <p:cNvPr id="112" name="Google Shape;112;p20"/>
          <p:cNvSpPr txBox="1"/>
          <p:nvPr/>
        </p:nvSpPr>
        <p:spPr>
          <a:xfrm>
            <a:off x="4815702" y="1578238"/>
            <a:ext cx="4899300" cy="2092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Bathrooms</a:t>
            </a:r>
            <a:endParaRPr sz="1600"/>
          </a:p>
          <a:p>
            <a:pPr marL="457200" lvl="0" indent="-330200" algn="l" rtl="0">
              <a:spcBef>
                <a:spcPts val="0"/>
              </a:spcBef>
              <a:spcAft>
                <a:spcPts val="0"/>
              </a:spcAft>
              <a:buSzPts val="1600"/>
              <a:buChar char="●"/>
            </a:pPr>
            <a:r>
              <a:rPr lang="en" sz="1600"/>
              <a:t>Bedrooms</a:t>
            </a:r>
            <a:endParaRPr sz="1600"/>
          </a:p>
          <a:p>
            <a:pPr marL="457200" lvl="0" indent="-330200" algn="l" rtl="0">
              <a:spcBef>
                <a:spcPts val="0"/>
              </a:spcBef>
              <a:spcAft>
                <a:spcPts val="0"/>
              </a:spcAft>
              <a:buSzPts val="1600"/>
              <a:buChar char="●"/>
            </a:pPr>
            <a:r>
              <a:rPr lang="en" sz="1600"/>
              <a:t>Amenities</a:t>
            </a:r>
            <a:endParaRPr sz="1600"/>
          </a:p>
          <a:p>
            <a:pPr marL="457200" lvl="0" indent="-330200" algn="l" rtl="0">
              <a:spcBef>
                <a:spcPts val="0"/>
              </a:spcBef>
              <a:spcAft>
                <a:spcPts val="0"/>
              </a:spcAft>
              <a:buSzPts val="1600"/>
              <a:buChar char="●"/>
            </a:pPr>
            <a:r>
              <a:rPr lang="en" sz="1600"/>
              <a:t>Security Deposit</a:t>
            </a:r>
            <a:endParaRPr sz="1600"/>
          </a:p>
          <a:p>
            <a:pPr marL="457200" lvl="0" indent="-330200" algn="l" rtl="0">
              <a:spcBef>
                <a:spcPts val="0"/>
              </a:spcBef>
              <a:spcAft>
                <a:spcPts val="0"/>
              </a:spcAft>
              <a:buSzPts val="1600"/>
              <a:buChar char="●"/>
            </a:pPr>
            <a:r>
              <a:rPr lang="en" sz="1600"/>
              <a:t>Number of Reviews</a:t>
            </a:r>
            <a:endParaRPr sz="1600"/>
          </a:p>
          <a:p>
            <a:pPr marL="457200" lvl="0" indent="-330200" algn="l" rtl="0">
              <a:spcBef>
                <a:spcPts val="0"/>
              </a:spcBef>
              <a:spcAft>
                <a:spcPts val="0"/>
              </a:spcAft>
              <a:buSzPts val="1600"/>
              <a:buChar char="●"/>
            </a:pPr>
            <a:r>
              <a:rPr lang="en" sz="1600"/>
              <a:t>Review Scores</a:t>
            </a:r>
            <a:endParaRPr sz="1600"/>
          </a:p>
          <a:p>
            <a:pPr marL="457200" lvl="0" indent="-330200" algn="l" rtl="0">
              <a:spcBef>
                <a:spcPts val="0"/>
              </a:spcBef>
              <a:spcAft>
                <a:spcPts val="0"/>
              </a:spcAft>
              <a:buSzPts val="1600"/>
              <a:buChar char="●"/>
            </a:pPr>
            <a:r>
              <a:rPr lang="en" sz="1600"/>
              <a:t>Cancellation Policy</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2355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Listings’ Price Range</a:t>
            </a:r>
            <a:endParaRPr/>
          </a:p>
        </p:txBody>
      </p:sp>
      <p:sp>
        <p:nvSpPr>
          <p:cNvPr id="118" name="Google Shape;118;p21"/>
          <p:cNvSpPr txBox="1"/>
          <p:nvPr/>
        </p:nvSpPr>
        <p:spPr>
          <a:xfrm flipH="1">
            <a:off x="750940" y="4444855"/>
            <a:ext cx="7162500" cy="4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Nearly </a:t>
            </a:r>
            <a:r>
              <a:rPr lang="en" b="1"/>
              <a:t>70% </a:t>
            </a:r>
            <a:r>
              <a:rPr lang="en"/>
              <a:t>of the listings have prices lower than $300 Dollar Per night</a:t>
            </a:r>
            <a:endParaRPr/>
          </a:p>
        </p:txBody>
      </p:sp>
      <p:pic>
        <p:nvPicPr>
          <p:cNvPr id="119" name="Google Shape;119;p21"/>
          <p:cNvPicPr preferRelativeResize="0"/>
          <p:nvPr/>
        </p:nvPicPr>
        <p:blipFill>
          <a:blip r:embed="rId3">
            <a:alphaModFix/>
          </a:blip>
          <a:stretch>
            <a:fillRect/>
          </a:stretch>
        </p:blipFill>
        <p:spPr>
          <a:xfrm>
            <a:off x="4572004" y="1603963"/>
            <a:ext cx="4352925" cy="2647950"/>
          </a:xfrm>
          <a:prstGeom prst="rect">
            <a:avLst/>
          </a:prstGeom>
          <a:noFill/>
          <a:ln>
            <a:noFill/>
          </a:ln>
        </p:spPr>
      </p:pic>
      <p:pic>
        <p:nvPicPr>
          <p:cNvPr id="120" name="Google Shape;120;p21"/>
          <p:cNvPicPr preferRelativeResize="0"/>
          <p:nvPr/>
        </p:nvPicPr>
        <p:blipFill>
          <a:blip r:embed="rId4">
            <a:alphaModFix/>
          </a:blip>
          <a:stretch>
            <a:fillRect/>
          </a:stretch>
        </p:blipFill>
        <p:spPr>
          <a:xfrm>
            <a:off x="235500" y="1603975"/>
            <a:ext cx="3933825" cy="26479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全屏显示(16:9)</PresentationFormat>
  <Paragraphs>204</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Roboto</vt:lpstr>
      <vt:lpstr>Arial</vt:lpstr>
      <vt:lpstr>Verdana</vt:lpstr>
      <vt:lpstr>Simple Light</vt:lpstr>
      <vt:lpstr>PowerPoint 演示文稿</vt:lpstr>
      <vt:lpstr>Table of Contents</vt:lpstr>
      <vt:lpstr>PowerPoint 演示文稿</vt:lpstr>
      <vt:lpstr>Pricing Problem</vt:lpstr>
      <vt:lpstr>Description</vt:lpstr>
      <vt:lpstr>Importance</vt:lpstr>
      <vt:lpstr>PowerPoint 演示文稿</vt:lpstr>
      <vt:lpstr>First Look: Features</vt:lpstr>
      <vt:lpstr>Listings’ Price Range</vt:lpstr>
      <vt:lpstr>Price vs Superhost</vt:lpstr>
      <vt:lpstr>Price vs Review Score</vt:lpstr>
      <vt:lpstr>Amenities</vt:lpstr>
      <vt:lpstr>PowerPoint 演示文稿</vt:lpstr>
      <vt:lpstr>PowerPoint 演示文稿</vt:lpstr>
      <vt:lpstr>Classifiers </vt:lpstr>
      <vt:lpstr>Summary - Logistic Regression</vt:lpstr>
      <vt:lpstr>Analysis - Logistic Regression </vt:lpstr>
      <vt:lpstr>Summary - Tree Models </vt:lpstr>
      <vt:lpstr>Analysis - Random Forest  </vt:lpstr>
      <vt:lpstr>Recommandation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书恒 马</cp:lastModifiedBy>
  <cp:revision>1</cp:revision>
  <dcterms:modified xsi:type="dcterms:W3CDTF">2019-10-25T00:28:04Z</dcterms:modified>
</cp:coreProperties>
</file>